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99" d="100"/>
          <a:sy n="99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4E2F1-6A6C-458D-8DCB-6209AA11DB23}" type="datetimeFigureOut">
              <a:rPr lang="pl-PL" smtClean="0"/>
              <a:pPr/>
              <a:t>2012-09-24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E8D1C-6848-4EC7-A5E4-53F7BA239AC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8D1C-6848-4EC7-A5E4-53F7BA239AC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319BFF-3EE7-4B7A-BC53-75926EB3C9D5}" type="datetimeFigureOut">
              <a:rPr lang="pl-PL" smtClean="0"/>
              <a:pPr/>
              <a:t>2012-09-24</a:t>
            </a:fld>
            <a:endParaRPr lang="pl-PL" dirty="0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CA929B-AFDE-4582-9949-E8C69F51C17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spkaszewy.edupag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-428651"/>
            <a:ext cx="7772400" cy="2857519"/>
          </a:xfrm>
        </p:spPr>
        <p:txBody>
          <a:bodyPr/>
          <a:lstStyle/>
          <a:p>
            <a:pPr algn="l"/>
            <a:r>
              <a:rPr lang="pl-PL" sz="4800" dirty="0" smtClean="0">
                <a:solidFill>
                  <a:srgbClr val="FF9933"/>
                </a:solidFill>
              </a:rPr>
              <a:t>Historia naszej szkoły</a:t>
            </a:r>
            <a:r>
              <a:rPr lang="pl-PL" sz="3200" dirty="0" smtClean="0">
                <a:solidFill>
                  <a:srgbClr val="FF9933"/>
                </a:solidFill>
              </a:rPr>
              <a:t/>
            </a:r>
            <a:br>
              <a:rPr lang="pl-PL" sz="3200" dirty="0" smtClean="0">
                <a:solidFill>
                  <a:srgbClr val="FF9933"/>
                </a:solidFill>
              </a:rPr>
            </a:br>
            <a:endParaRPr lang="pl-PL" sz="3200" dirty="0">
              <a:solidFill>
                <a:srgbClr val="FF99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929190" y="3429000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Szkoła Podstawowa</a:t>
            </a:r>
          </a:p>
          <a:p>
            <a:r>
              <a:rPr lang="pl-PL" dirty="0" smtClean="0"/>
              <a:t>Im. Ireny Kosmowskiej</a:t>
            </a:r>
          </a:p>
          <a:p>
            <a:r>
              <a:rPr lang="pl-PL" dirty="0" smtClean="0"/>
              <a:t>Kaszewy Dworne 19</a:t>
            </a:r>
          </a:p>
          <a:p>
            <a:r>
              <a:rPr lang="pl-PL" dirty="0" smtClean="0"/>
              <a:t>99-314 Krzyżanów</a:t>
            </a:r>
          </a:p>
          <a:p>
            <a:r>
              <a:rPr lang="pl-PL" dirty="0" smtClean="0">
                <a:hlinkClick r:id="rId4"/>
              </a:rPr>
              <a:t>www.spkaszewy.edupage.org</a:t>
            </a:r>
            <a:endParaRPr lang="pl-PL" dirty="0" smtClean="0"/>
          </a:p>
          <a:p>
            <a:r>
              <a:rPr lang="pl-PL" dirty="0" smtClean="0"/>
              <a:t>e-mail-  spkaszewy@interia.pl</a:t>
            </a:r>
            <a:endParaRPr lang="pl-PL" dirty="0"/>
          </a:p>
        </p:txBody>
      </p:sp>
      <p:pic>
        <p:nvPicPr>
          <p:cNvPr id="4098" name="Picture 2" descr="C:\Users\Admin\Desktop\Obraz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2714644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Tm="8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/>
          </a:bodyPr>
          <a:lstStyle/>
          <a:p>
            <a:r>
              <a:rPr lang="pl-PL" dirty="0" smtClean="0"/>
              <a:t>Program „Nowy Impuls”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 smtClean="0"/>
              <a:t>“NOWY IMPULS - </a:t>
            </a:r>
            <a:r>
              <a:rPr lang="pl-PL" sz="1600" b="1" dirty="0" smtClean="0"/>
              <a:t> zakres PROJEKTY </a:t>
            </a:r>
            <a:r>
              <a:rPr lang="pl-PL" sz="1600" b="1" dirty="0" smtClean="0"/>
              <a:t>ROZWOJOWE SZKÓŁ WIEJSKICH </a:t>
            </a:r>
            <a:r>
              <a:rPr lang="pl-PL" sz="1600" b="1" dirty="0" smtClean="0"/>
              <a:t> </a:t>
            </a:r>
            <a:r>
              <a:rPr lang="pl-PL" sz="1600" b="1" dirty="0" smtClean="0"/>
              <a:t>W WOJEWÓDZTWIE ŁÓDZKIM”</a:t>
            </a:r>
          </a:p>
          <a:p>
            <a:pPr>
              <a:buNone/>
            </a:pPr>
            <a:r>
              <a:rPr lang="pl-PL" sz="1600" dirty="0" smtClean="0"/>
              <a:t>Projekt realizowany w latach 2007-2009w ramach EFS . Nasi uczniowie rozwijali swoje talenty na zajęciach kół zainteresowań jak:</a:t>
            </a:r>
          </a:p>
          <a:p>
            <a:pPr>
              <a:buNone/>
            </a:pPr>
            <a:r>
              <a:rPr lang="pl-PL" sz="1600" dirty="0" smtClean="0"/>
              <a:t>teatralne, fotograficzno- dziennikarskie, regionalne, j. angielskiego, artystyczne oraz taneczne.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Obraz 3" descr="F:\S500339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3714776" cy="2286016"/>
          </a:xfrm>
          <a:prstGeom prst="rect">
            <a:avLst/>
          </a:prstGeom>
          <a:noFill/>
          <a:ln/>
        </p:spPr>
      </p:pic>
      <p:pic>
        <p:nvPicPr>
          <p:cNvPr id="5" name="Obraz 4" descr="C:\Documents and Settings\Cholewa\Pulpit\do prezentacji\DSCF01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3571900" cy="242889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847084" y="534032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      koło </a:t>
            </a:r>
            <a:r>
              <a:rPr lang="pl-PL" sz="1200" dirty="0" smtClean="0"/>
              <a:t>j. angielskiego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:\Documents and Settings\Administrator\Pulpit\DN\Obraz 0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857652" cy="2428892"/>
          </a:xfrm>
          <a:prstGeom prst="rect">
            <a:avLst/>
          </a:prstGeom>
          <a:noFill/>
          <a:ln/>
        </p:spPr>
      </p:pic>
      <p:sp>
        <p:nvSpPr>
          <p:cNvPr id="5" name="pole tekstowe 4"/>
          <p:cNvSpPr txBox="1"/>
          <p:nvPr/>
        </p:nvSpPr>
        <p:spPr>
          <a:xfrm>
            <a:off x="1285852" y="292893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koło taneczne</a:t>
            </a:r>
            <a:endParaRPr lang="pl-PL" dirty="0"/>
          </a:p>
        </p:txBody>
      </p:sp>
      <p:pic>
        <p:nvPicPr>
          <p:cNvPr id="6" name="Obraz 5" descr="F:\do prezentacji\koło twat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500043"/>
            <a:ext cx="4286280" cy="2428892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  <p:sp>
        <p:nvSpPr>
          <p:cNvPr id="7" name="pole tekstowe 6"/>
          <p:cNvSpPr txBox="1"/>
          <p:nvPr/>
        </p:nvSpPr>
        <p:spPr>
          <a:xfrm>
            <a:off x="5500694" y="29289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koło teatralne</a:t>
            </a:r>
            <a:endParaRPr lang="pl-PL" dirty="0"/>
          </a:p>
        </p:txBody>
      </p:sp>
      <p:pic>
        <p:nvPicPr>
          <p:cNvPr id="8" name="Obraz 7" descr="C:\Documents and Settings\Administrator\Pulpit\koło art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5" y="3214686"/>
            <a:ext cx="3429023" cy="2214578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  <p:pic>
        <p:nvPicPr>
          <p:cNvPr id="9" name="Obraz 8" descr="F:\do prezentacji\S5003401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29058" y="3214686"/>
            <a:ext cx="3571875" cy="2214578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  <p:sp>
        <p:nvSpPr>
          <p:cNvPr id="10" name="pole tekstowe 9"/>
          <p:cNvSpPr txBox="1"/>
          <p:nvPr/>
        </p:nvSpPr>
        <p:spPr>
          <a:xfrm>
            <a:off x="1000100" y="54292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koło artystyczne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43438" y="542926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koło regionalne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Tradycje szkolne: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187952"/>
          </a:xfrm>
        </p:spPr>
        <p:txBody>
          <a:bodyPr numCol="2">
            <a:normAutofit/>
          </a:bodyPr>
          <a:lstStyle/>
          <a:p>
            <a:pPr lvl="0"/>
            <a:r>
              <a:rPr lang="pl-PL" sz="1600" dirty="0" smtClean="0"/>
              <a:t>Ślubowanie klasy I</a:t>
            </a:r>
          </a:p>
          <a:p>
            <a:pPr lvl="0"/>
            <a:r>
              <a:rPr lang="pl-PL" sz="1600" dirty="0" smtClean="0"/>
              <a:t>Dzień Chłopca</a:t>
            </a:r>
          </a:p>
          <a:p>
            <a:pPr lvl="0"/>
            <a:r>
              <a:rPr lang="pl-PL" sz="1600" dirty="0" smtClean="0"/>
              <a:t>Dzień Kobiet</a:t>
            </a:r>
          </a:p>
          <a:p>
            <a:pPr lvl="0"/>
            <a:r>
              <a:rPr lang="pl-PL" sz="1600" dirty="0" smtClean="0"/>
              <a:t>Dzień Edukacji Narodowej-</a:t>
            </a:r>
          </a:p>
          <a:p>
            <a:r>
              <a:rPr lang="pl-PL" sz="1600" dirty="0" smtClean="0"/>
              <a:t>Dzień Nauczyciela</a:t>
            </a:r>
          </a:p>
          <a:p>
            <a:pPr lvl="0"/>
            <a:r>
              <a:rPr lang="pl-PL" sz="1600" dirty="0" smtClean="0"/>
              <a:t>Dzień Dziecka</a:t>
            </a:r>
          </a:p>
          <a:p>
            <a:pPr lvl="0"/>
            <a:r>
              <a:rPr lang="pl-PL" sz="1600" dirty="0" smtClean="0"/>
              <a:t>Dzień Babci i Dziadka</a:t>
            </a:r>
          </a:p>
          <a:p>
            <a:pPr lvl="0"/>
            <a:r>
              <a:rPr lang="pl-PL" sz="1600" dirty="0" smtClean="0"/>
              <a:t>Dzień Matki</a:t>
            </a:r>
          </a:p>
          <a:p>
            <a:pPr lvl="0"/>
            <a:r>
              <a:rPr lang="pl-PL" sz="1600" dirty="0" smtClean="0"/>
              <a:t>Dzień Ojca</a:t>
            </a:r>
          </a:p>
          <a:p>
            <a:pPr lvl="0"/>
            <a:r>
              <a:rPr lang="pl-PL" sz="1600" dirty="0" smtClean="0"/>
              <a:t>Wigilia Szkolna</a:t>
            </a:r>
          </a:p>
          <a:p>
            <a:pPr lvl="0"/>
            <a:r>
              <a:rPr lang="pl-PL" sz="1600" dirty="0" smtClean="0"/>
              <a:t>Walentynki</a:t>
            </a:r>
          </a:p>
          <a:p>
            <a:pPr lvl="0"/>
            <a:r>
              <a:rPr lang="pl-PL" sz="1600" dirty="0" smtClean="0"/>
              <a:t>Sprzątanie Świata</a:t>
            </a:r>
          </a:p>
          <a:p>
            <a:pPr lvl="0"/>
            <a:r>
              <a:rPr lang="pl-PL" sz="1600" dirty="0" smtClean="0"/>
              <a:t>Konstytucja 3 maja</a:t>
            </a:r>
          </a:p>
          <a:p>
            <a:pPr lvl="0"/>
            <a:endParaRPr lang="pl-PL" sz="1600" dirty="0" smtClean="0"/>
          </a:p>
          <a:p>
            <a:pPr lvl="0"/>
            <a:r>
              <a:rPr lang="pl-PL" sz="1600" dirty="0" smtClean="0"/>
              <a:t>Konkurs „Mam Talent”-</a:t>
            </a:r>
          </a:p>
          <a:p>
            <a:pPr lvl="0">
              <a:buNone/>
            </a:pPr>
            <a:r>
              <a:rPr lang="pl-PL" sz="1600" dirty="0" smtClean="0"/>
              <a:t>corocznie  pod inną nazwą</a:t>
            </a:r>
          </a:p>
          <a:p>
            <a:pPr lvl="0"/>
            <a:r>
              <a:rPr lang="pl-PL" sz="1600" dirty="0" smtClean="0"/>
              <a:t>Festyn owoców i warzyw</a:t>
            </a:r>
          </a:p>
          <a:p>
            <a:pPr lvl="0"/>
            <a:r>
              <a:rPr lang="pl-PL" sz="1600" dirty="0" smtClean="0"/>
              <a:t>Dzień Papieski</a:t>
            </a:r>
          </a:p>
          <a:p>
            <a:pPr lvl="0"/>
            <a:r>
              <a:rPr lang="pl-PL" sz="1600" dirty="0" smtClean="0"/>
              <a:t>Święto Niepodległości</a:t>
            </a:r>
          </a:p>
          <a:p>
            <a:pPr lvl="0"/>
            <a:r>
              <a:rPr lang="pl-PL" sz="1600" dirty="0" smtClean="0"/>
              <a:t>Andrzejki</a:t>
            </a:r>
          </a:p>
          <a:p>
            <a:pPr lvl="0"/>
            <a:r>
              <a:rPr lang="pl-PL" sz="1600" dirty="0" smtClean="0"/>
              <a:t>Mikołajki</a:t>
            </a:r>
          </a:p>
          <a:p>
            <a:pPr lvl="0"/>
            <a:r>
              <a:rPr lang="pl-PL" sz="1600" dirty="0" smtClean="0"/>
              <a:t>Jasełka</a:t>
            </a:r>
          </a:p>
          <a:p>
            <a:endParaRPr lang="pl-PL" dirty="0"/>
          </a:p>
        </p:txBody>
      </p:sp>
      <p:pic>
        <p:nvPicPr>
          <p:cNvPr id="5" name="Obraz 4" descr="szkola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072198" y="3214686"/>
            <a:ext cx="2428892" cy="23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3786214" cy="2786081"/>
          </a:xfrm>
        </p:spPr>
      </p:pic>
      <p:pic>
        <p:nvPicPr>
          <p:cNvPr id="6" name="Obraz 5" descr="img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8604"/>
            <a:ext cx="4214842" cy="2792333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1500166" y="321468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Festyn Jesienny            i     Ślubowanie klasy I</a:t>
            </a:r>
            <a:endParaRPr lang="pl-PL" dirty="0"/>
          </a:p>
        </p:txBody>
      </p:sp>
      <p:pic>
        <p:nvPicPr>
          <p:cNvPr id="5" name="Obraz 4" descr="img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571876"/>
            <a:ext cx="3571900" cy="235745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571868" y="592933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Dzień Chłopca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932110b8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3643338" cy="2732503"/>
          </a:xfrm>
          <a:prstGeom prst="rect">
            <a:avLst/>
          </a:prstGeom>
        </p:spPr>
      </p:pic>
      <p:pic>
        <p:nvPicPr>
          <p:cNvPr id="5" name="Obraz 4" descr="img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8604"/>
            <a:ext cx="3619524" cy="27146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42910" y="314324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 listopada Święto Niepodległości i Sprzątanie Świata </a:t>
            </a:r>
            <a:endParaRPr lang="pl-PL" dirty="0"/>
          </a:p>
        </p:txBody>
      </p:sp>
      <p:pic>
        <p:nvPicPr>
          <p:cNvPr id="6" name="Obraz 5" descr="img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00438"/>
            <a:ext cx="3857652" cy="235745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571868" y="585789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Dzień Nauczyciela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pl-PL" dirty="0" smtClean="0"/>
              <a:t>Realizowane projekty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600" b="1" dirty="0" smtClean="0">
                <a:solidFill>
                  <a:srgbClr val="FF6600"/>
                </a:solidFill>
              </a:rPr>
              <a:t>Owoce w szkole</a:t>
            </a:r>
          </a:p>
          <a:p>
            <a:pPr>
              <a:buNone/>
            </a:pPr>
            <a:r>
              <a:rPr lang="pl-PL" sz="1600" dirty="0" smtClean="0"/>
              <a:t>Szkoła Podstawowa  im .  Ireny Kosmowskiej   bierze  udział  w europejskim programie „Owoce w szkole”, program przeznaczony jest dla uczniów klas I-III. </a:t>
            </a:r>
          </a:p>
          <a:p>
            <a:pPr>
              <a:buNone/>
            </a:pPr>
            <a:r>
              <a:rPr lang="pl-PL" sz="1600" b="1" dirty="0" smtClean="0">
                <a:solidFill>
                  <a:srgbClr val="FF6600"/>
                </a:solidFill>
              </a:rPr>
              <a:t>Cel programu</a:t>
            </a:r>
          </a:p>
          <a:p>
            <a:pPr>
              <a:buNone/>
            </a:pPr>
            <a:r>
              <a:rPr lang="pl-PL" sz="1600" b="1" dirty="0" smtClean="0">
                <a:solidFill>
                  <a:srgbClr val="FF6600"/>
                </a:solidFill>
              </a:rPr>
              <a:t> </a:t>
            </a:r>
            <a:r>
              <a:rPr lang="pl-PL" sz="1600" dirty="0" smtClean="0"/>
              <a:t>Program Unii Europejskiej „Owoce w szkole” został powołany do życia jako inicjatywa mająca na celu odwrócenie niekorzystnych tendencji dotyczących zwyczajów żywieniowych dzieci, a w szczególności niewystarczającego spożywania owoców i warzyw.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b="1" dirty="0">
              <a:solidFill>
                <a:srgbClr val="FF6600"/>
              </a:solidFill>
            </a:endParaRPr>
          </a:p>
        </p:txBody>
      </p:sp>
      <p:pic>
        <p:nvPicPr>
          <p:cNvPr id="4" name="Obraz 3" descr="LOGO-_Owoce__warzywa_i_so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071942"/>
            <a:ext cx="54673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1600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pl-PL" sz="1600" b="1" dirty="0" smtClean="0">
                <a:solidFill>
                  <a:srgbClr val="FF6600"/>
                </a:solidFill>
              </a:rPr>
              <a:t>Mleko w szkole</a:t>
            </a:r>
          </a:p>
          <a:p>
            <a:pPr>
              <a:buNone/>
            </a:pPr>
            <a:r>
              <a:rPr lang="pl-PL" sz="1600" b="1" dirty="0" smtClean="0"/>
              <a:t>Program realizowany w szkołach od 2007 roku finansowany przed EFS.</a:t>
            </a:r>
          </a:p>
          <a:p>
            <a:pPr algn="ctr">
              <a:buNone/>
            </a:pPr>
            <a:r>
              <a:rPr lang="pl-PL" sz="1600" b="1" dirty="0" smtClean="0"/>
              <a:t>„Na kartonik mleka każdy uczeń czeka„</a:t>
            </a:r>
          </a:p>
          <a:p>
            <a:pPr>
              <a:buNone/>
            </a:pPr>
            <a:endParaRPr lang="pl-PL" sz="1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Obraz 3" descr="logo_fundacj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3116"/>
            <a:ext cx="2930790" cy="2857520"/>
          </a:xfrm>
          <a:prstGeom prst="rect">
            <a:avLst/>
          </a:prstGeom>
        </p:spPr>
      </p:pic>
      <p:pic>
        <p:nvPicPr>
          <p:cNvPr id="5" name="Obraz 4" descr="D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00636"/>
            <a:ext cx="2928958" cy="89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Szkolny zespół „Mali kaszewianie”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Szkolny zespół powstał 4 lata temu, wtedy kiedy jeszcze trwał program „Nowy Impuls”. Zajęcia są realizowane w ramach zajęć lekcyjnych skład zespołu </a:t>
            </a:r>
            <a:r>
              <a:rPr lang="pl-PL" sz="1600" smtClean="0"/>
              <a:t>ulega zmianie,</a:t>
            </a:r>
            <a:endParaRPr lang="pl-PL" sz="1600" dirty="0"/>
          </a:p>
        </p:txBody>
      </p:sp>
      <p:pic>
        <p:nvPicPr>
          <p:cNvPr id="7" name="Obraz 6" descr="43df54e6b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00306"/>
            <a:ext cx="4357718" cy="326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714356"/>
            <a:ext cx="8183880" cy="5429288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pl-PL" sz="1600" b="1" dirty="0" smtClean="0">
                <a:solidFill>
                  <a:srgbClr val="FF6600"/>
                </a:solidFill>
              </a:rPr>
              <a:t>„Nasza Szkoła" 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 smtClean="0"/>
              <a:t> Szkoła nasza - miła, mała, </a:t>
            </a:r>
          </a:p>
          <a:p>
            <a:pPr algn="ctr">
              <a:buNone/>
            </a:pPr>
            <a:r>
              <a:rPr lang="pl-PL" sz="1600" dirty="0" smtClean="0"/>
              <a:t>Naszych rodziców wychowała. </a:t>
            </a:r>
          </a:p>
          <a:p>
            <a:pPr algn="ctr">
              <a:buNone/>
            </a:pPr>
            <a:r>
              <a:rPr lang="pl-PL" sz="1600" dirty="0" smtClean="0"/>
              <a:t>Teraz nas uczy o przeszłości</a:t>
            </a:r>
          </a:p>
          <a:p>
            <a:pPr algn="ctr">
              <a:buNone/>
            </a:pPr>
            <a:r>
              <a:rPr lang="pl-PL" sz="1600" dirty="0" smtClean="0"/>
              <a:t>O bitwach, wojnach i Dniu Niepodległości. 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 smtClean="0"/>
              <a:t> O krajach, górach i morzach</a:t>
            </a:r>
          </a:p>
          <a:p>
            <a:pPr algn="ctr">
              <a:buNone/>
            </a:pPr>
            <a:r>
              <a:rPr lang="pl-PL" sz="1600" dirty="0" smtClean="0"/>
              <a:t>O lecie, zimie, słońcu i polarnych zorzach. </a:t>
            </a:r>
          </a:p>
          <a:p>
            <a:pPr algn="ctr">
              <a:buNone/>
            </a:pPr>
            <a:r>
              <a:rPr lang="pl-PL" sz="1600" dirty="0" smtClean="0"/>
              <a:t>My ją za to bardzo kochamy </a:t>
            </a:r>
          </a:p>
          <a:p>
            <a:pPr algn="ctr">
              <a:buNone/>
            </a:pPr>
            <a:r>
              <a:rPr lang="pl-PL" sz="1600" dirty="0" smtClean="0"/>
              <a:t>I chlubę przynieść jej zamierzamy. </a:t>
            </a:r>
          </a:p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 smtClean="0"/>
              <a:t> Bo ona tęskni w lecie za nami </a:t>
            </a:r>
          </a:p>
          <a:p>
            <a:pPr algn="ctr">
              <a:buNone/>
            </a:pPr>
            <a:r>
              <a:rPr lang="pl-PL" sz="1600" dirty="0" smtClean="0"/>
              <a:t>za naszymi maluśkimi głupstwami. </a:t>
            </a:r>
          </a:p>
          <a:p>
            <a:pPr algn="ctr">
              <a:buNone/>
            </a:pPr>
            <a:r>
              <a:rPr lang="pl-PL" sz="1600" dirty="0" smtClean="0"/>
              <a:t>Uczy nas, jak być dobrymi ludźmi.</a:t>
            </a:r>
          </a:p>
          <a:p>
            <a:pPr algn="ctr">
              <a:buNone/>
            </a:pPr>
            <a:r>
              <a:rPr lang="pl-PL" sz="1600" dirty="0" smtClean="0"/>
              <a:t>Więc jej za to podziękujmy!!! 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rgbClr val="FF6600"/>
                </a:solidFill>
              </a:rPr>
              <a:t>Magdalena Migoń</a:t>
            </a:r>
            <a:endParaRPr lang="pl-PL" sz="1600" b="1" dirty="0">
              <a:solidFill>
                <a:srgbClr val="FF6600"/>
              </a:solidFill>
            </a:endParaRPr>
          </a:p>
        </p:txBody>
      </p:sp>
      <p:pic>
        <p:nvPicPr>
          <p:cNvPr id="4" name="Obraz 3" descr="cc_ed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500570"/>
            <a:ext cx="609600" cy="609600"/>
          </a:xfrm>
          <a:prstGeom prst="rect">
            <a:avLst/>
          </a:prstGeom>
        </p:spPr>
      </p:pic>
      <p:pic>
        <p:nvPicPr>
          <p:cNvPr id="5" name="Obraz 4" descr="cc_ed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857496"/>
            <a:ext cx="609600" cy="609600"/>
          </a:xfrm>
          <a:prstGeom prst="rect">
            <a:avLst/>
          </a:prstGeom>
        </p:spPr>
      </p:pic>
      <p:pic>
        <p:nvPicPr>
          <p:cNvPr id="6" name="Obraz 5" descr="cc_ed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1071546"/>
            <a:ext cx="609600" cy="609600"/>
          </a:xfrm>
          <a:prstGeom prst="rect">
            <a:avLst/>
          </a:prstGeom>
        </p:spPr>
      </p:pic>
      <p:pic>
        <p:nvPicPr>
          <p:cNvPr id="7" name="Obraz 6" descr="cc_ed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357694"/>
            <a:ext cx="609600" cy="609600"/>
          </a:xfrm>
          <a:prstGeom prst="rect">
            <a:avLst/>
          </a:prstGeom>
        </p:spPr>
      </p:pic>
      <p:pic>
        <p:nvPicPr>
          <p:cNvPr id="8" name="Obraz 7" descr="cc_ed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8"/>
            <a:ext cx="609600" cy="609600"/>
          </a:xfrm>
          <a:prstGeom prst="rect">
            <a:avLst/>
          </a:prstGeom>
        </p:spPr>
      </p:pic>
      <p:pic>
        <p:nvPicPr>
          <p:cNvPr id="9" name="Obraz 8" descr="cc_ed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 numCol="1">
            <a:normAutofit/>
          </a:bodyPr>
          <a:lstStyle/>
          <a:p>
            <a:pPr algn="just">
              <a:buNone/>
            </a:pPr>
            <a:endParaRPr lang="pl-PL" sz="1800" b="1" i="1" dirty="0" smtClean="0">
              <a:solidFill>
                <a:srgbClr val="FF6600"/>
              </a:solidFill>
            </a:endParaRPr>
          </a:p>
          <a:p>
            <a:pPr algn="just">
              <a:buNone/>
            </a:pPr>
            <a:endParaRPr lang="pl-PL" sz="1800" b="1" i="1" dirty="0" smtClean="0">
              <a:solidFill>
                <a:srgbClr val="FF6600"/>
              </a:solidFill>
            </a:endParaRPr>
          </a:p>
          <a:p>
            <a:pPr algn="just">
              <a:buNone/>
            </a:pPr>
            <a:r>
              <a:rPr lang="pl-PL" sz="1800" b="1" i="1" dirty="0" smtClean="0">
                <a:solidFill>
                  <a:srgbClr val="FF6600"/>
                </a:solidFill>
              </a:rPr>
              <a:t>„Nauka jest jak niezmierne morze. Im więcej jej pijesz, tym bardziej jesteś spragniony."</a:t>
            </a:r>
          </a:p>
          <a:p>
            <a:pPr algn="just">
              <a:buNone/>
            </a:pPr>
            <a:endParaRPr lang="pl-PL" sz="1800" b="1" i="1" dirty="0" smtClean="0">
              <a:solidFill>
                <a:srgbClr val="FF6600"/>
              </a:solidFill>
            </a:endParaRPr>
          </a:p>
          <a:p>
            <a:pPr algn="r">
              <a:buNone/>
            </a:pPr>
            <a:r>
              <a:rPr lang="pl-PL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Stefan Żeromski</a:t>
            </a:r>
          </a:p>
          <a:p>
            <a:pPr algn="r">
              <a:buNone/>
            </a:pPr>
            <a:endParaRPr lang="pl-PL" sz="1800" b="1" i="1" dirty="0" smtClean="0">
              <a:solidFill>
                <a:srgbClr val="FF6600"/>
              </a:solidFill>
            </a:endParaRPr>
          </a:p>
          <a:p>
            <a:pPr algn="r">
              <a:buNone/>
            </a:pPr>
            <a:endParaRPr lang="pl-PL" sz="18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pl-PL" sz="1200" b="1" dirty="0" smtClean="0"/>
              <a:t>Autor prezentacji: </a:t>
            </a:r>
            <a:r>
              <a:rPr lang="pl-PL" sz="1200" dirty="0" smtClean="0"/>
              <a:t>Martyna Kubiak uczennica klasy </a:t>
            </a:r>
            <a:r>
              <a:rPr lang="pl-PL" sz="1200" dirty="0" smtClean="0"/>
              <a:t>VI pod kierunkiem nauczyciela </a:t>
            </a:r>
            <a:r>
              <a:rPr lang="pl-PL" sz="1200" smtClean="0"/>
              <a:t>informatyki  </a:t>
            </a:r>
            <a:br>
              <a:rPr lang="pl-PL" sz="1200" smtClean="0"/>
            </a:br>
            <a:r>
              <a:rPr lang="pl-PL" sz="1200" smtClean="0"/>
              <a:t>mgr </a:t>
            </a:r>
            <a:r>
              <a:rPr lang="pl-PL" sz="1200" dirty="0" smtClean="0"/>
              <a:t>A</a:t>
            </a:r>
            <a:r>
              <a:rPr lang="pl-PL" sz="1200" dirty="0" smtClean="0"/>
              <a:t>nny Cholewa</a:t>
            </a:r>
            <a:endParaRPr lang="pl-PL" sz="1200" dirty="0"/>
          </a:p>
        </p:txBody>
      </p:sp>
      <p:pic>
        <p:nvPicPr>
          <p:cNvPr id="4" name="Obraz 3" descr="szkola-1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357562"/>
            <a:ext cx="192882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3880" cy="1105842"/>
          </a:xfrm>
        </p:spPr>
        <p:txBody>
          <a:bodyPr/>
          <a:lstStyle/>
          <a:p>
            <a:r>
              <a:rPr lang="pl-PL" dirty="0" smtClean="0">
                <a:solidFill>
                  <a:srgbClr val="FF9933"/>
                </a:solidFill>
              </a:rPr>
              <a:t>Historia Miejscowości</a:t>
            </a:r>
            <a:endParaRPr lang="pl-PL" dirty="0">
              <a:solidFill>
                <a:srgbClr val="FF9933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71472" y="1428736"/>
            <a:ext cx="8186766" cy="435771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Pierwszy dokument gdzie wspomina się, że powstała tutaj parafia pochodzi z 1420 roku. W  latach 1909-1911 wybudowano nowy kościół. Kościół  pod wezwaniem</a:t>
            </a:r>
            <a:br>
              <a:rPr 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św. Andrzeja jest symbolem podkreślającym długowieczną historię parafii w Kaszewach Kościelnych. Na terenie Kaszew znajduje się  również cmentarz parafialny z  miejscem pamięci Narodowej, gdzie pochowano 16 żołnierzy poległych we wrześniu 1939 r.  </a:t>
            </a:r>
            <a:endParaRPr lang="pl-P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Obraz 9" descr="22723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3982232" cy="421484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Tm="28408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>
            <a:noAutofit/>
          </a:bodyPr>
          <a:lstStyle/>
          <a:p>
            <a:r>
              <a:rPr lang="pl-PL" sz="3400" dirty="0" smtClean="0">
                <a:solidFill>
                  <a:srgbClr val="FF9933"/>
                </a:solidFill>
              </a:rPr>
              <a:t>Szkoła na przełomie XIX wieku…</a:t>
            </a:r>
            <a:endParaRPr lang="pl-PL" sz="3400" dirty="0">
              <a:solidFill>
                <a:srgbClr val="FF993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55318" cy="435771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pl-PL" sz="1600" dirty="0" smtClean="0"/>
              <a:t>Historia powstania Szkoły Podstawowej w Kaszewach sięga wielu dziesiątek lat. W starych dokumentach, które znajdują się</a:t>
            </a:r>
            <a:br>
              <a:rPr lang="pl-PL" sz="1600" dirty="0" smtClean="0"/>
            </a:br>
            <a:r>
              <a:rPr lang="pl-PL" sz="1600" dirty="0" smtClean="0"/>
              <a:t> w Radzie Gromadzkiej są pewne wzmianki. W roku 1812 Kasztefanowa Krakowska Izabela Kretkowska przeznaczyła dziesięć tyś. złotych na budowę szkółki elementarnej.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 descr="2599deed1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7364"/>
            <a:ext cx="401079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11187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1051560"/>
          </a:xfrm>
        </p:spPr>
        <p:txBody>
          <a:bodyPr/>
          <a:lstStyle/>
          <a:p>
            <a:r>
              <a:rPr lang="pl-PL" dirty="0" smtClean="0">
                <a:solidFill>
                  <a:srgbClr val="FF9933"/>
                </a:solidFill>
              </a:rPr>
              <a:t>… i XX wieku</a:t>
            </a:r>
            <a:endParaRPr lang="pl-PL" dirty="0">
              <a:solidFill>
                <a:srgbClr val="FF993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18795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pl-PL" sz="1400" dirty="0" smtClean="0"/>
              <a:t>W latach 1914 – 1919 szkoła nie była czynna. W 1920 roku szkoła znowu zaczęła funkcjonować. Były dwie klasy.</a:t>
            </a:r>
          </a:p>
          <a:p>
            <a:pPr>
              <a:buNone/>
            </a:pPr>
            <a:r>
              <a:rPr lang="pl-PL" sz="1400" dirty="0" smtClean="0"/>
              <a:t>    -  w 1924 roku  -   trzy klasy,</a:t>
            </a:r>
          </a:p>
          <a:p>
            <a:pPr>
              <a:buNone/>
            </a:pPr>
            <a:r>
              <a:rPr lang="pl-PL" sz="1400" dirty="0" smtClean="0"/>
              <a:t>    -  w 1926 roku  -   cztery klasy,</a:t>
            </a:r>
          </a:p>
          <a:p>
            <a:pPr>
              <a:buNone/>
            </a:pPr>
            <a:r>
              <a:rPr lang="pl-PL" sz="1400" dirty="0" smtClean="0"/>
              <a:t>    -  w 1928 roku  -   pięć klas,</a:t>
            </a:r>
          </a:p>
          <a:p>
            <a:pPr>
              <a:buNone/>
            </a:pPr>
            <a:r>
              <a:rPr lang="pl-PL" sz="1400" dirty="0" smtClean="0"/>
              <a:t>    -  w 1934 roku  -   sześć klas.</a:t>
            </a:r>
          </a:p>
          <a:p>
            <a:pPr>
              <a:buNone/>
            </a:pPr>
            <a:r>
              <a:rPr lang="pl-PL" sz="1400" dirty="0" smtClean="0"/>
              <a:t>Rok szkolny 1939/40 rozpoczął </a:t>
            </a:r>
            <a:r>
              <a:rPr lang="pl-PL" sz="1400" dirty="0" smtClean="0"/>
              <a:t>się 15.10.1939 </a:t>
            </a:r>
            <a:r>
              <a:rPr lang="pl-PL" sz="1400" dirty="0" smtClean="0"/>
              <a:t>r. i trwał do 15.03.1940 r. Szkoła powróciła do życia po wyzwoleniu tej okolicy – 16.01.1945 r. Pierwszym dyrektorem został  Stanisław Walczak.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1026" name="Picture 2" descr="C:\Users\Admin\Desktop\Obraz 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4071966" cy="28575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15036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pl-PL" dirty="0" smtClean="0"/>
              <a:t>Budowa nowej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183880" cy="4187952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pl-PL" sz="1600" dirty="0" smtClean="0"/>
              <a:t>Miejscowe społeczeństwo podejmuje działania o pobudowanie nowego budynku szkolnego przystosowanego w pełni do realizacji 8 lat programu nauczania W 1963 rozpoczyna się budowa szkoły, która zostaje ukończona 1964 r.  Patronką nowego obiektu została Irena Kosmowska – znana nauczycielka i działaczka.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5" name="Obraz 4" descr="nasza szkoł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496"/>
            <a:ext cx="4643470" cy="292895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233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/>
          <a:lstStyle/>
          <a:p>
            <a:r>
              <a:rPr lang="pl-PL" dirty="0" smtClean="0"/>
              <a:t>Dyrektorzy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Pierwszy dyrektorem szkoły był pan Stanisław Walczak (1945-1972). Następnie dyrektorem tej szkoły od 1972 r. do listopada 1997 r. byli kolejno Leon  Śnieg i Ryszard Sulej. Od listopada 1997 r. placówką oświatową zarządza po wygranym konkursie na dyrektora szkoły do dnia dzisiejszego mgr Anna Cholewa. 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57620" y="46434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mgr Ryszard Sulej</a:t>
            </a:r>
            <a:endParaRPr lang="pl-PL" sz="16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86512" y="485776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mgr Anna Cholewa</a:t>
            </a:r>
            <a:endParaRPr lang="pl-PL" sz="1600" i="1" dirty="0"/>
          </a:p>
        </p:txBody>
      </p:sp>
      <p:pic>
        <p:nvPicPr>
          <p:cNvPr id="8" name="Obraz 7" descr="getattach,mid,13276677652114270500,mpid,15,min,1,uid,d69d5635cf0b9fa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857496"/>
            <a:ext cx="1276954" cy="1857388"/>
          </a:xfrm>
          <a:prstGeom prst="rect">
            <a:avLst/>
          </a:prstGeom>
        </p:spPr>
      </p:pic>
      <p:pic>
        <p:nvPicPr>
          <p:cNvPr id="9" name="Obraz 8" descr="img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714620"/>
            <a:ext cx="2357454" cy="2143140"/>
          </a:xfrm>
          <a:prstGeom prst="rect">
            <a:avLst/>
          </a:prstGeom>
        </p:spPr>
      </p:pic>
      <p:pic>
        <p:nvPicPr>
          <p:cNvPr id="10" name="Obraz 9" descr="getattach,mid,13276677652114270500,mpid,14,min,1,uid,d69d5635cf0b9fa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857496"/>
            <a:ext cx="1571636" cy="1783417"/>
          </a:xfrm>
          <a:prstGeom prst="rect">
            <a:avLst/>
          </a:prstGeom>
        </p:spPr>
      </p:pic>
      <p:pic>
        <p:nvPicPr>
          <p:cNvPr id="11" name="Obraz 10" descr="getattach,mid,13276677652114270500,mpid,10,min,1,uid,d69d5635cf0b9fa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857496"/>
            <a:ext cx="1285884" cy="196358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143108" y="46434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Leon Śnieg</a:t>
            </a:r>
            <a:endParaRPr lang="pl-PL" sz="1600" i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00034" y="478632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Stanisław Walczak </a:t>
            </a:r>
            <a:endParaRPr lang="pl-PL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/>
          <a:lstStyle/>
          <a:p>
            <a:r>
              <a:rPr lang="pl-PL" dirty="0" smtClean="0"/>
              <a:t>Patronka szkoły</a:t>
            </a:r>
            <a:endParaRPr lang="pl-P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3500462" cy="45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500034" y="1500174"/>
            <a:ext cx="4286280" cy="42862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pl-PL" sz="1600" dirty="0" smtClean="0"/>
              <a:t>Irena Kosmowska została patronką </a:t>
            </a:r>
            <a:br>
              <a:rPr lang="pl-PL" sz="1600" dirty="0" smtClean="0"/>
            </a:br>
            <a:r>
              <a:rPr lang="pl-PL" sz="1600" dirty="0" smtClean="0"/>
              <a:t>w  roku 1964 jednocześnie z otwarciem szkoły </a:t>
            </a:r>
            <a:br>
              <a:rPr lang="pl-PL" sz="1600" dirty="0" smtClean="0"/>
            </a:br>
            <a:endParaRPr lang="pl-PL" sz="1600" dirty="0" smtClean="0"/>
          </a:p>
          <a:p>
            <a:pPr algn="ctr">
              <a:buNone/>
            </a:pPr>
            <a:r>
              <a:rPr lang="pl-PL" sz="1600" b="1" u="sng" dirty="0" smtClean="0"/>
              <a:t>Krótki życiorys:</a:t>
            </a:r>
          </a:p>
          <a:p>
            <a:pPr algn="ctr">
              <a:buNone/>
            </a:pPr>
            <a:r>
              <a:rPr lang="pl-PL" sz="1400" dirty="0" smtClean="0"/>
              <a:t>Irena </a:t>
            </a:r>
            <a:r>
              <a:rPr lang="pl-PL" sz="1400" dirty="0" smtClean="0"/>
              <a:t>Kosmowska</a:t>
            </a:r>
          </a:p>
          <a:p>
            <a:pPr algn="ctr">
              <a:buNone/>
            </a:pPr>
            <a:r>
              <a:rPr lang="pl-PL" sz="1400" dirty="0" smtClean="0"/>
              <a:t> </a:t>
            </a:r>
            <a:r>
              <a:rPr lang="pl-PL" sz="1400" dirty="0" smtClean="0"/>
              <a:t>(ur. 20 grudnia 1879 w Warszawie, zm. 21 sierpnia 1945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 smtClean="0"/>
              <a:t>Berlinie) – polska działaczka niepodległościowa, ludowa i oświatowa, poseł na Sejm Ustawodawczy oraz </a:t>
            </a:r>
            <a:r>
              <a:rPr lang="pl-PL" sz="1400" dirty="0" smtClean="0"/>
              <a:t>I</a:t>
            </a:r>
            <a:br>
              <a:rPr lang="pl-PL" sz="1400" dirty="0" smtClean="0"/>
            </a:br>
            <a:r>
              <a:rPr lang="pl-PL" sz="1400" dirty="0" smtClean="0"/>
              <a:t> </a:t>
            </a:r>
            <a:r>
              <a:rPr lang="pl-PL" sz="1400" dirty="0" smtClean="0"/>
              <a:t>i II kadencji w II RP. </a:t>
            </a:r>
            <a:r>
              <a:rPr lang="pl-PL" sz="1400" dirty="0" smtClean="0"/>
              <a:t> </a:t>
            </a:r>
            <a:r>
              <a:rPr lang="pl-PL" sz="1600" dirty="0" smtClean="0"/>
              <a:t>.</a:t>
            </a: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765808"/>
          </a:xfrm>
        </p:spPr>
        <p:txBody>
          <a:bodyPr>
            <a:normAutofit/>
          </a:bodyPr>
          <a:lstStyle/>
          <a:p>
            <a:r>
              <a:rPr lang="pl-PL" dirty="0" smtClean="0"/>
              <a:t>Kadra nauczycielska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28596" y="1285860"/>
            <a:ext cx="3500462" cy="4572032"/>
          </a:xfrm>
        </p:spPr>
        <p:txBody>
          <a:bodyPr numCol="2">
            <a:normAutofit/>
          </a:bodyPr>
          <a:lstStyle/>
          <a:p>
            <a:pPr marL="342900" lvl="0" indent="-342900">
              <a:buNone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mgr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Ewa Stępka </a:t>
            </a:r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j.polski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historia, biblioteka 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None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mgr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Małgorzata Kosmalska fizyczne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>
              <a:buNone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mgr Katarzyna </a:t>
            </a:r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Nowaczewska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- matematyka, technika, plastyka</a:t>
            </a:r>
          </a:p>
          <a:p>
            <a:pPr marL="342900" lvl="0" indent="-342900">
              <a:buNone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  mgr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Agnieszka Tańska-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edukacja wczesnoszkolna wychowawca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klasy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I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None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gr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Katarzyna </a:t>
            </a:r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Borczyńska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1200" dirty="0" smtClean="0"/>
              <a:t>edukacja </a:t>
            </a:r>
            <a:r>
              <a:rPr lang="pl-PL" sz="1200" dirty="0" smtClean="0"/>
              <a:t>wczesnoszkolna kl. II </a:t>
            </a:r>
            <a:r>
              <a:rPr lang="pl-PL" sz="1200" dirty="0" err="1" smtClean="0"/>
              <a:t>wycho</a:t>
            </a:r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wca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klasy 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III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1200" dirty="0" smtClean="0"/>
          </a:p>
        </p:txBody>
      </p:sp>
      <p:pic>
        <p:nvPicPr>
          <p:cNvPr id="9" name="Obraz 8" descr="stęp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000108"/>
            <a:ext cx="1143008" cy="1613659"/>
          </a:xfrm>
          <a:prstGeom prst="rect">
            <a:avLst/>
          </a:prstGeom>
        </p:spPr>
      </p:pic>
      <p:pic>
        <p:nvPicPr>
          <p:cNvPr id="10" name="Obraz 9" descr="kosmals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714752"/>
            <a:ext cx="1287075" cy="1643074"/>
          </a:xfrm>
          <a:prstGeom prst="rect">
            <a:avLst/>
          </a:prstGeom>
        </p:spPr>
      </p:pic>
      <p:pic>
        <p:nvPicPr>
          <p:cNvPr id="11" name="Obraz 10" descr="nowaczews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142984"/>
            <a:ext cx="1231115" cy="1571636"/>
          </a:xfrm>
          <a:prstGeom prst="rect">
            <a:avLst/>
          </a:prstGeom>
        </p:spPr>
      </p:pic>
      <p:pic>
        <p:nvPicPr>
          <p:cNvPr id="12" name="Obraz 11" descr="tańs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643182"/>
            <a:ext cx="1345416" cy="1428760"/>
          </a:xfrm>
          <a:prstGeom prst="rect">
            <a:avLst/>
          </a:prstGeom>
        </p:spPr>
      </p:pic>
      <p:pic>
        <p:nvPicPr>
          <p:cNvPr id="13" name="Obraz 12" descr="borczyńs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214818"/>
            <a:ext cx="1214446" cy="165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pl-PL" dirty="0" smtClean="0"/>
              <a:t>Kadra Nauczycielska cz.2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4187952"/>
          </a:xfrm>
        </p:spPr>
        <p:txBody>
          <a:bodyPr numCol="2">
            <a:normAutofit/>
          </a:bodyPr>
          <a:lstStyle/>
          <a:p>
            <a:pPr lvl="0">
              <a:buNone/>
            </a:pPr>
            <a:r>
              <a:rPr lang="pl-PL" sz="1600" dirty="0" smtClean="0"/>
              <a:t>6. </a:t>
            </a:r>
            <a:r>
              <a:rPr lang="pl-PL" sz="1600" dirty="0" smtClean="0"/>
              <a:t>mgr </a:t>
            </a:r>
            <a:r>
              <a:rPr lang="pl-PL" sz="1600" dirty="0" smtClean="0"/>
              <a:t>Magdalena </a:t>
            </a:r>
            <a:r>
              <a:rPr lang="pl-PL" sz="1600" dirty="0" err="1" smtClean="0"/>
              <a:t>Poterała</a:t>
            </a:r>
            <a:r>
              <a:rPr lang="pl-PL" sz="1600" dirty="0" smtClean="0"/>
              <a:t>- </a:t>
            </a:r>
            <a:r>
              <a:rPr lang="pl-PL" sz="1600" dirty="0" smtClean="0"/>
              <a:t> ZWP</a:t>
            </a:r>
            <a:endParaRPr lang="pl-PL" sz="1600" dirty="0" smtClean="0"/>
          </a:p>
          <a:p>
            <a:pPr lvl="0">
              <a:buNone/>
            </a:pPr>
            <a:r>
              <a:rPr lang="pl-PL" sz="1600" dirty="0" smtClean="0"/>
              <a:t>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8. </a:t>
            </a:r>
            <a:r>
              <a:rPr lang="pl-PL" sz="1600" dirty="0" smtClean="0"/>
              <a:t>mgr Agnieszka </a:t>
            </a:r>
            <a:r>
              <a:rPr lang="pl-PL" sz="1600" dirty="0" smtClean="0"/>
              <a:t>- edukacja </a:t>
            </a:r>
            <a:r>
              <a:rPr lang="pl-PL" sz="1600" dirty="0" smtClean="0"/>
              <a:t>wczesnoszkolna kl. II 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9. </a:t>
            </a:r>
            <a:r>
              <a:rPr lang="pl-PL" sz="1600" dirty="0" smtClean="0"/>
              <a:t>mgr </a:t>
            </a:r>
            <a:r>
              <a:rPr lang="pl-PL" sz="1600" dirty="0" smtClean="0"/>
              <a:t>Jerzy Sabadasz- religia</a:t>
            </a:r>
          </a:p>
          <a:p>
            <a:pPr>
              <a:buNone/>
            </a:pPr>
            <a:r>
              <a:rPr lang="pl-PL" sz="1600" dirty="0" smtClean="0"/>
              <a:t>10.mgr </a:t>
            </a:r>
            <a:r>
              <a:rPr lang="pl-PL" sz="1600" dirty="0" smtClean="0"/>
              <a:t>Jarosław </a:t>
            </a:r>
            <a:r>
              <a:rPr lang="pl-PL" sz="1600" dirty="0" smtClean="0"/>
              <a:t>Frydrysiak</a:t>
            </a:r>
            <a:br>
              <a:rPr lang="pl-PL" sz="1600" dirty="0" smtClean="0"/>
            </a:br>
            <a:r>
              <a:rPr lang="pl-PL" sz="1600" dirty="0" smtClean="0"/>
              <a:t>- j.  angielski</a:t>
            </a:r>
            <a:endParaRPr lang="pl-PL" sz="1600" dirty="0" smtClean="0"/>
          </a:p>
          <a:p>
            <a:pPr lvl="0">
              <a:buNone/>
            </a:pPr>
            <a:r>
              <a:rPr lang="pl-PL" sz="1600" dirty="0" smtClean="0"/>
              <a:t>11. </a:t>
            </a:r>
            <a:r>
              <a:rPr lang="pl-PL" sz="1600" dirty="0" smtClean="0"/>
              <a:t>mgr </a:t>
            </a:r>
            <a:r>
              <a:rPr lang="pl-PL" sz="1600" dirty="0" smtClean="0"/>
              <a:t>Anna Cholewa- dyrektor szkoły- informatyka, muzyka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  </a:t>
            </a:r>
            <a:r>
              <a:rPr lang="pl-PL" sz="1600" dirty="0" smtClean="0"/>
              <a:t>                 </a:t>
            </a:r>
            <a:r>
              <a:rPr lang="pl-PL" sz="1600" dirty="0" smtClean="0"/>
              <a:t>7. 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             8.</a:t>
            </a:r>
          </a:p>
          <a:p>
            <a:pPr>
              <a:buNone/>
            </a:pPr>
            <a:r>
              <a:rPr lang="pl-PL" sz="1600" dirty="0" smtClean="0"/>
              <a:t>                                  </a:t>
            </a:r>
            <a:r>
              <a:rPr lang="pl-PL" sz="1600" dirty="0" smtClean="0"/>
              <a:t>             </a:t>
            </a:r>
            <a:endParaRPr lang="pl-PL" sz="1600" dirty="0" smtClean="0"/>
          </a:p>
          <a:p>
            <a:pPr lvl="0">
              <a:buNone/>
            </a:pPr>
            <a:endParaRPr lang="pl-PL" sz="1600" dirty="0" smtClean="0"/>
          </a:p>
        </p:txBody>
      </p:sp>
      <p:pic>
        <p:nvPicPr>
          <p:cNvPr id="4" name="Obraz 3" descr="poterał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71612"/>
            <a:ext cx="1128710" cy="1584318"/>
          </a:xfrm>
          <a:prstGeom prst="rect">
            <a:avLst/>
          </a:prstGeom>
        </p:spPr>
      </p:pic>
      <p:pic>
        <p:nvPicPr>
          <p:cNvPr id="6" name="Obraz 5" descr="mor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143248"/>
            <a:ext cx="1037637" cy="1500198"/>
          </a:xfrm>
          <a:prstGeom prst="rect">
            <a:avLst/>
          </a:prstGeom>
        </p:spPr>
      </p:pic>
      <p:pic>
        <p:nvPicPr>
          <p:cNvPr id="7" name="Obraz 6" descr="r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928934"/>
            <a:ext cx="916192" cy="1928826"/>
          </a:xfrm>
          <a:prstGeom prst="rect">
            <a:avLst/>
          </a:prstGeom>
        </p:spPr>
      </p:pic>
      <p:pic>
        <p:nvPicPr>
          <p:cNvPr id="8" name="Obraz 7" descr="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286256"/>
            <a:ext cx="1214446" cy="1500198"/>
          </a:xfrm>
          <a:prstGeom prst="rect">
            <a:avLst/>
          </a:prstGeom>
        </p:spPr>
      </p:pic>
      <p:pic>
        <p:nvPicPr>
          <p:cNvPr id="10" name="Obraz 9" descr="img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4572008"/>
            <a:ext cx="1543061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399</TotalTime>
  <Words>700</Words>
  <Application>Microsoft Office PowerPoint</Application>
  <PresentationFormat>Pokaz na ekranie (4:3)</PresentationFormat>
  <Paragraphs>142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Aspekt</vt:lpstr>
      <vt:lpstr>Historia naszej szkoły </vt:lpstr>
      <vt:lpstr>Historia Miejscowości</vt:lpstr>
      <vt:lpstr>Szkoła na przełomie XIX wieku…</vt:lpstr>
      <vt:lpstr>… i XX wieku</vt:lpstr>
      <vt:lpstr>Budowa nowej szkoły</vt:lpstr>
      <vt:lpstr>Dyrektorzy szkoły</vt:lpstr>
      <vt:lpstr>Patronka szkoły</vt:lpstr>
      <vt:lpstr>Kadra nauczycielska</vt:lpstr>
      <vt:lpstr>Kadra Nauczycielska cz.2 </vt:lpstr>
      <vt:lpstr>Program „Nowy Impuls”</vt:lpstr>
      <vt:lpstr>Slajd 11</vt:lpstr>
      <vt:lpstr>Tradycje szkolne:</vt:lpstr>
      <vt:lpstr>Slajd 13</vt:lpstr>
      <vt:lpstr>Slajd 14</vt:lpstr>
      <vt:lpstr>Realizowane projekty</vt:lpstr>
      <vt:lpstr>Slajd 16</vt:lpstr>
      <vt:lpstr>Szkolny zespół „Mali kaszewianie”</vt:lpstr>
      <vt:lpstr>Slajd 18</vt:lpstr>
      <vt:lpstr>Slajd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 im. Ireny Kosmowskiej w Kaszewach Dwornych</dc:title>
  <dc:creator>Admin</dc:creator>
  <cp:lastModifiedBy>GUS</cp:lastModifiedBy>
  <cp:revision>53</cp:revision>
  <dcterms:created xsi:type="dcterms:W3CDTF">2012-01-19T15:39:21Z</dcterms:created>
  <dcterms:modified xsi:type="dcterms:W3CDTF">2012-09-24T12:18:38Z</dcterms:modified>
</cp:coreProperties>
</file>