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580" autoAdjust="0"/>
  </p:normalViewPr>
  <p:slideViewPr>
    <p:cSldViewPr>
      <p:cViewPr varScale="1">
        <p:scale>
          <a:sx n="99" d="100"/>
          <a:sy n="99" d="100"/>
        </p:scale>
        <p:origin x="-32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8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2BE48A-8D36-42CB-B0A1-97837FC40905}" type="datetimeFigureOut">
              <a:rPr lang="pl-PL" smtClean="0"/>
              <a:pPr/>
              <a:t>2012-09-24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2F659F-1863-4134-9521-9E503931ED15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5E9CB-3D51-42C3-988D-5E9BC25F3669}" type="datetimeFigureOut">
              <a:rPr lang="pl-PL" smtClean="0"/>
              <a:pPr/>
              <a:t>2012-09-24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3B04A-0109-4CE9-9407-004BAC0DE45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Click="0"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5E9CB-3D51-42C3-988D-5E9BC25F3669}" type="datetimeFigureOut">
              <a:rPr lang="pl-PL" smtClean="0"/>
              <a:pPr/>
              <a:t>2012-09-24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3B04A-0109-4CE9-9407-004BAC0DE45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Click="0"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5E9CB-3D51-42C3-988D-5E9BC25F3669}" type="datetimeFigureOut">
              <a:rPr lang="pl-PL" smtClean="0"/>
              <a:pPr/>
              <a:t>2012-09-24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3B04A-0109-4CE9-9407-004BAC0DE45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Click="0"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5E9CB-3D51-42C3-988D-5E9BC25F3669}" type="datetimeFigureOut">
              <a:rPr lang="pl-PL" smtClean="0"/>
              <a:pPr/>
              <a:t>2012-09-24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3B04A-0109-4CE9-9407-004BAC0DE45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Click="0"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5E9CB-3D51-42C3-988D-5E9BC25F3669}" type="datetimeFigureOut">
              <a:rPr lang="pl-PL" smtClean="0"/>
              <a:pPr/>
              <a:t>2012-09-24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3B04A-0109-4CE9-9407-004BAC0DE45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Click="0"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5E9CB-3D51-42C3-988D-5E9BC25F3669}" type="datetimeFigureOut">
              <a:rPr lang="pl-PL" smtClean="0"/>
              <a:pPr/>
              <a:t>2012-09-24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3B04A-0109-4CE9-9407-004BAC0DE45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Click="0"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5E9CB-3D51-42C3-988D-5E9BC25F3669}" type="datetimeFigureOut">
              <a:rPr lang="pl-PL" smtClean="0"/>
              <a:pPr/>
              <a:t>2012-09-24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3B04A-0109-4CE9-9407-004BAC0DE45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Click="0"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5E9CB-3D51-42C3-988D-5E9BC25F3669}" type="datetimeFigureOut">
              <a:rPr lang="pl-PL" smtClean="0"/>
              <a:pPr/>
              <a:t>2012-09-24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3B04A-0109-4CE9-9407-004BAC0DE45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Click="0"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5E9CB-3D51-42C3-988D-5E9BC25F3669}" type="datetimeFigureOut">
              <a:rPr lang="pl-PL" smtClean="0"/>
              <a:pPr/>
              <a:t>2012-09-24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3B04A-0109-4CE9-9407-004BAC0DE45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Click="0"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5E9CB-3D51-42C3-988D-5E9BC25F3669}" type="datetimeFigureOut">
              <a:rPr lang="pl-PL" smtClean="0"/>
              <a:pPr/>
              <a:t>2012-09-24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3B04A-0109-4CE9-9407-004BAC0DE45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Click="0"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5E9CB-3D51-42C3-988D-5E9BC25F3669}" type="datetimeFigureOut">
              <a:rPr lang="pl-PL" smtClean="0"/>
              <a:pPr/>
              <a:t>2012-09-24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3B04A-0109-4CE9-9407-004BAC0DE45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Click="0"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0000"/>
            <a:lum/>
          </a:blip>
          <a:srcRect/>
          <a:stretch>
            <a:fillRect l="-7000" t="-10000" r="-5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5E9CB-3D51-42C3-988D-5E9BC25F3669}" type="datetimeFigureOut">
              <a:rPr lang="pl-PL" smtClean="0"/>
              <a:pPr/>
              <a:t>2012-09-24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3B04A-0109-4CE9-9407-004BAC0DE45B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>
    <p:pull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4071942"/>
            <a:ext cx="9144064" cy="2428868"/>
          </a:xfrm>
        </p:spPr>
        <p:txBody>
          <a:bodyPr>
            <a:noAutofit/>
          </a:bodyPr>
          <a:lstStyle/>
          <a:p>
            <a:r>
              <a:rPr lang="pl-PL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Irena</a:t>
            </a:r>
            <a:r>
              <a:rPr lang="pl-PL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Kosmowska – </a:t>
            </a:r>
            <a:br>
              <a:rPr lang="pl-PL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4800" dirty="0" smtClean="0"/>
              <a:t>patronka Szkoły Podstawowej |</a:t>
            </a:r>
            <a:br>
              <a:rPr lang="pl-PL" sz="4800" dirty="0" smtClean="0"/>
            </a:br>
            <a:r>
              <a:rPr lang="pl-PL" sz="4800" dirty="0" smtClean="0"/>
              <a:t>w Kaszewach Dwornych</a:t>
            </a:r>
            <a:endParaRPr lang="pl-PL" sz="4800" dirty="0"/>
          </a:p>
        </p:txBody>
      </p:sp>
      <p:pic>
        <p:nvPicPr>
          <p:cNvPr id="6" name="Obraz 5" descr="imagesCAS1QJV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156236"/>
            <a:ext cx="2376264" cy="3920836"/>
          </a:xfrm>
          <a:prstGeom prst="rect">
            <a:avLst/>
          </a:prstGeom>
        </p:spPr>
      </p:pic>
    </p:spTree>
  </p:cSld>
  <p:clrMapOvr>
    <a:masterClrMapping/>
  </p:clrMapOvr>
  <p:transition spd="med" advTm="5234"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214554"/>
          </a:xfrm>
        </p:spPr>
        <p:txBody>
          <a:bodyPr>
            <a:normAutofit/>
          </a:bodyPr>
          <a:lstStyle/>
          <a:p>
            <a:r>
              <a:rPr lang="pl-PL" sz="3200" b="1" dirty="0" smtClean="0"/>
              <a:t>Irena Kosmowska współpracowała </a:t>
            </a:r>
            <a:br>
              <a:rPr lang="pl-PL" sz="3200" b="1" dirty="0" smtClean="0"/>
            </a:br>
            <a:r>
              <a:rPr lang="pl-PL" sz="3200" b="1" dirty="0" smtClean="0"/>
              <a:t>z młodzieżą wiejską.</a:t>
            </a:r>
            <a:br>
              <a:rPr lang="pl-PL" sz="3200" b="1" dirty="0" smtClean="0"/>
            </a:br>
            <a:r>
              <a:rPr lang="pl-PL" sz="3200" b="1" dirty="0" smtClean="0"/>
              <a:t>Dzięki jej staraniom redagowali dodatki </a:t>
            </a:r>
            <a:br>
              <a:rPr lang="pl-PL" sz="3200" b="1" dirty="0" smtClean="0"/>
            </a:br>
            <a:r>
              <a:rPr lang="pl-PL" sz="3200" b="1" dirty="0" smtClean="0"/>
              <a:t>do „Zarania” pt. „Młodzi idą”.</a:t>
            </a:r>
            <a:endParaRPr lang="pl-PL" sz="3200" b="1" dirty="0"/>
          </a:p>
        </p:txBody>
      </p:sp>
      <p:pic>
        <p:nvPicPr>
          <p:cNvPr id="4" name="Symbol zastępczy zawartości 3" descr="img16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5918" y="2714620"/>
            <a:ext cx="5500726" cy="3088643"/>
          </a:xfrm>
        </p:spPr>
      </p:pic>
      <p:sp>
        <p:nvSpPr>
          <p:cNvPr id="5" name="pole tekstowe 4"/>
          <p:cNvSpPr txBox="1"/>
          <p:nvPr/>
        </p:nvSpPr>
        <p:spPr>
          <a:xfrm>
            <a:off x="3500430" y="6110607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i="1" dirty="0" smtClean="0"/>
              <a:t>„Młodzi idą”</a:t>
            </a:r>
            <a:endParaRPr lang="pl-PL" sz="2400" i="1" dirty="0"/>
          </a:p>
        </p:txBody>
      </p:sp>
    </p:spTree>
  </p:cSld>
  <p:clrMapOvr>
    <a:masterClrMapping/>
  </p:clrMapOvr>
  <p:transition spd="med" advClick="0" advTm="5328"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636912"/>
          </a:xfrm>
        </p:spPr>
        <p:txBody>
          <a:bodyPr>
            <a:noAutofit/>
          </a:bodyPr>
          <a:lstStyle/>
          <a:p>
            <a:r>
              <a:rPr lang="pl-PL" sz="3200" b="1" dirty="0" smtClean="0"/>
              <a:t>Wydała 2 książki : „Kto to był Słowacki” </a:t>
            </a:r>
            <a:br>
              <a:rPr lang="pl-PL" sz="3200" b="1" dirty="0" smtClean="0"/>
            </a:br>
            <a:r>
              <a:rPr lang="pl-PL" sz="3200" b="1" dirty="0" smtClean="0"/>
              <a:t>i „O Weselu Wyspiańskiego”. </a:t>
            </a:r>
            <a:br>
              <a:rPr lang="pl-PL" sz="3200" b="1" dirty="0" smtClean="0"/>
            </a:br>
            <a:r>
              <a:rPr lang="pl-PL" sz="3200" b="1" dirty="0" smtClean="0"/>
              <a:t>Talent pisarski wysoko ocenili </a:t>
            </a:r>
            <a:br>
              <a:rPr lang="pl-PL" sz="3200" b="1" dirty="0" smtClean="0"/>
            </a:br>
            <a:r>
              <a:rPr lang="pl-PL" sz="3200" b="1" dirty="0" smtClean="0"/>
              <a:t>Stefan Żeromski oraz Helena Radlińska.</a:t>
            </a:r>
            <a:endParaRPr lang="pl-PL" sz="3200" b="1" dirty="0"/>
          </a:p>
        </p:txBody>
      </p:sp>
      <p:pic>
        <p:nvPicPr>
          <p:cNvPr id="4" name="Symbol zastępczy zawartości 3" descr="radlinsk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11139" y="2564904"/>
            <a:ext cx="1812789" cy="2880320"/>
          </a:xfrm>
        </p:spPr>
      </p:pic>
      <p:pic>
        <p:nvPicPr>
          <p:cNvPr id="5" name="Obraz 4" descr="240px-Stefan_Zeromski_Polish_wri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2492896"/>
            <a:ext cx="1944216" cy="2948728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1835696" y="5775647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i="1" dirty="0" smtClean="0"/>
              <a:t>Helena Radlińska</a:t>
            </a:r>
            <a:endParaRPr lang="pl-PL" sz="2400" i="1" dirty="0"/>
          </a:p>
        </p:txBody>
      </p:sp>
      <p:sp>
        <p:nvSpPr>
          <p:cNvPr id="7" name="pole tekstowe 6"/>
          <p:cNvSpPr txBox="1"/>
          <p:nvPr/>
        </p:nvSpPr>
        <p:spPr>
          <a:xfrm>
            <a:off x="5292080" y="5775647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i="1" dirty="0" smtClean="0"/>
              <a:t>Stefan Żeromski</a:t>
            </a:r>
            <a:endParaRPr lang="pl-PL" sz="2400" i="1" dirty="0"/>
          </a:p>
        </p:txBody>
      </p:sp>
    </p:spTree>
  </p:cSld>
  <p:clrMapOvr>
    <a:masterClrMapping/>
  </p:clrMapOvr>
  <p:transition spd="med" advClick="0" advTm="9812"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00808"/>
          </a:xfrm>
        </p:spPr>
        <p:txBody>
          <a:bodyPr>
            <a:normAutofit/>
          </a:bodyPr>
          <a:lstStyle/>
          <a:p>
            <a:r>
              <a:rPr lang="pl-PL" sz="3600" b="1" dirty="0" smtClean="0"/>
              <a:t>Irena Kosmowska miała duży wpływ na powstawanie Kółek Rolniczych.</a:t>
            </a:r>
            <a:endParaRPr lang="pl-PL" sz="3600" b="1" dirty="0"/>
          </a:p>
        </p:txBody>
      </p:sp>
      <p:pic>
        <p:nvPicPr>
          <p:cNvPr id="4" name="Symbol zastępczy zawartości 3" descr="img17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1556792"/>
            <a:ext cx="5429964" cy="3513753"/>
          </a:xfrm>
        </p:spPr>
      </p:pic>
      <p:sp>
        <p:nvSpPr>
          <p:cNvPr id="5" name="pole tekstowe 4"/>
          <p:cNvSpPr txBox="1"/>
          <p:nvPr/>
        </p:nvSpPr>
        <p:spPr>
          <a:xfrm>
            <a:off x="0" y="5397023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i="1" dirty="0" smtClean="0"/>
              <a:t>Świetlica Wiejskiego Uniwersytetu Ludowego. </a:t>
            </a:r>
            <a:br>
              <a:rPr lang="pl-PL" sz="2400" i="1" dirty="0" smtClean="0"/>
            </a:br>
            <a:r>
              <a:rPr lang="pl-PL" sz="2400" i="1" dirty="0" smtClean="0"/>
              <a:t>W swojej działalności i publicystyce Irena Kosmowska </a:t>
            </a:r>
            <a:br>
              <a:rPr lang="pl-PL" sz="2400" i="1" dirty="0" smtClean="0"/>
            </a:br>
            <a:r>
              <a:rPr lang="pl-PL" sz="2400" i="1" dirty="0" smtClean="0"/>
              <a:t>szczególnie wiele uwagi poświęcała oświacie rolniczej.</a:t>
            </a:r>
            <a:endParaRPr lang="pl-PL" sz="2400" i="1" dirty="0"/>
          </a:p>
        </p:txBody>
      </p:sp>
    </p:spTree>
  </p:cSld>
  <p:clrMapOvr>
    <a:masterClrMapping/>
  </p:clrMapOvr>
  <p:transition spd="med" advClick="0" advTm="10515"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88840"/>
          </a:xfrm>
        </p:spPr>
        <p:txBody>
          <a:bodyPr>
            <a:normAutofit/>
          </a:bodyPr>
          <a:lstStyle/>
          <a:p>
            <a:r>
              <a:rPr lang="pl-PL" sz="3600" b="1" dirty="0" smtClean="0"/>
              <a:t>W 1913 roku otworzono w Krasieninie </a:t>
            </a:r>
            <a:br>
              <a:rPr lang="pl-PL" sz="3600" b="1" dirty="0" smtClean="0"/>
            </a:br>
            <a:r>
              <a:rPr lang="pl-PL" sz="3600" b="1" dirty="0" smtClean="0"/>
              <a:t>pod Lublinem Szkołę Gospodarczą założoną przez Irenę Kosmowską. </a:t>
            </a:r>
            <a:endParaRPr lang="pl-PL" sz="3600" b="1" dirty="0"/>
          </a:p>
        </p:txBody>
      </p:sp>
      <p:pic>
        <p:nvPicPr>
          <p:cNvPr id="4" name="Symbol zastępczy zawartości 3" descr="img1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3768" y="2132856"/>
            <a:ext cx="4320480" cy="3649680"/>
          </a:xfrm>
        </p:spPr>
      </p:pic>
      <p:sp>
        <p:nvSpPr>
          <p:cNvPr id="5" name="pole tekstowe 4"/>
          <p:cNvSpPr txBox="1"/>
          <p:nvPr/>
        </p:nvSpPr>
        <p:spPr>
          <a:xfrm>
            <a:off x="2411760" y="6135687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i="1" dirty="0" smtClean="0"/>
              <a:t>Irena Kosmowska z grupą uczennic.</a:t>
            </a:r>
            <a:endParaRPr lang="pl-PL" i="1" dirty="0"/>
          </a:p>
        </p:txBody>
      </p:sp>
    </p:spTree>
  </p:cSld>
  <p:clrMapOvr>
    <a:masterClrMapping/>
  </p:clrMapOvr>
  <p:transition spd="med" advClick="0" advTm="5422"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lang="pl-PL" sz="3600" b="1" dirty="0" smtClean="0"/>
              <a:t>I. Kosmowska wykładała w szkole </a:t>
            </a:r>
            <a:br>
              <a:rPr lang="pl-PL" sz="3600" b="1" dirty="0" smtClean="0"/>
            </a:br>
            <a:r>
              <a:rPr lang="pl-PL" sz="3600" b="1" dirty="0" smtClean="0"/>
              <a:t>w Krasieninie język polski i historię.</a:t>
            </a:r>
            <a:endParaRPr lang="pl-PL" sz="3600" b="1" dirty="0"/>
          </a:p>
        </p:txBody>
      </p:sp>
      <p:pic>
        <p:nvPicPr>
          <p:cNvPr id="4" name="Symbol zastępczy zawartości 3" descr="krasieni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1700808"/>
            <a:ext cx="5544616" cy="3703804"/>
          </a:xfrm>
        </p:spPr>
      </p:pic>
      <p:sp>
        <p:nvSpPr>
          <p:cNvPr id="6" name="pole tekstowe 5"/>
          <p:cNvSpPr txBox="1"/>
          <p:nvPr/>
        </p:nvSpPr>
        <p:spPr>
          <a:xfrm>
            <a:off x="1475656" y="5733256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i="1" dirty="0" smtClean="0"/>
              <a:t>Irena Kosmowska z uczennicami w Krasieninie.</a:t>
            </a:r>
            <a:endParaRPr lang="pl-PL" sz="2400" i="1" dirty="0"/>
          </a:p>
        </p:txBody>
      </p:sp>
    </p:spTree>
  </p:cSld>
  <p:clrMapOvr>
    <a:masterClrMapping/>
  </p:clrMapOvr>
  <p:transition spd="med" advClick="0" advTm="5641"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16832"/>
          </a:xfrm>
        </p:spPr>
        <p:txBody>
          <a:bodyPr>
            <a:normAutofit/>
          </a:bodyPr>
          <a:lstStyle/>
          <a:p>
            <a:r>
              <a:rPr lang="pl-PL" sz="3600" b="1" dirty="0" smtClean="0"/>
              <a:t>Szkoła w Krasieninie </a:t>
            </a:r>
            <a:br>
              <a:rPr lang="pl-PL" sz="3600" b="1" dirty="0" smtClean="0"/>
            </a:br>
            <a:r>
              <a:rPr lang="pl-PL" sz="3600" b="1" dirty="0" smtClean="0"/>
              <a:t>była dla Ireny Kosmowskiej jednym </a:t>
            </a:r>
            <a:br>
              <a:rPr lang="pl-PL" sz="3600" b="1" dirty="0" smtClean="0"/>
            </a:br>
            <a:r>
              <a:rPr lang="pl-PL" sz="3600" b="1" dirty="0" smtClean="0"/>
              <a:t>z najcenniejszych dzieł jej życia.</a:t>
            </a:r>
            <a:endParaRPr lang="pl-PL" sz="3600" b="1" dirty="0"/>
          </a:p>
        </p:txBody>
      </p:sp>
      <p:pic>
        <p:nvPicPr>
          <p:cNvPr id="4" name="Symbol zastępczy zawartości 3" descr="kosmowska_szkol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8496" y="2060848"/>
            <a:ext cx="2977480" cy="4094035"/>
          </a:xfrm>
        </p:spPr>
      </p:pic>
      <p:sp>
        <p:nvSpPr>
          <p:cNvPr id="5" name="pole tekstowe 4"/>
          <p:cNvSpPr txBox="1"/>
          <p:nvPr/>
        </p:nvSpPr>
        <p:spPr>
          <a:xfrm>
            <a:off x="4716016" y="3903439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i="1" dirty="0" smtClean="0"/>
              <a:t>Szkoła w Krasieninie.</a:t>
            </a:r>
            <a:endParaRPr lang="pl-PL" sz="2400" i="1" dirty="0"/>
          </a:p>
        </p:txBody>
      </p:sp>
    </p:spTree>
  </p:cSld>
  <p:clrMapOvr>
    <a:masterClrMapping/>
  </p:clrMapOvr>
  <p:transition spd="med" advClick="0" advTm="5015">
    <p:pull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3429000"/>
            <a:ext cx="9144000" cy="2780928"/>
          </a:xfrm>
        </p:spPr>
        <p:txBody>
          <a:bodyPr>
            <a:normAutofit/>
          </a:bodyPr>
          <a:lstStyle/>
          <a:p>
            <a:r>
              <a:rPr lang="pl-PL" sz="3200" b="1" dirty="0" smtClean="0"/>
              <a:t>W maju 1915 roku Irena Kosmowska </a:t>
            </a:r>
            <a:br>
              <a:rPr lang="pl-PL" sz="3200" b="1" dirty="0" smtClean="0"/>
            </a:br>
            <a:r>
              <a:rPr lang="pl-PL" sz="3200" b="1" dirty="0" smtClean="0"/>
              <a:t>została aresztowana wraz z innymi </a:t>
            </a:r>
            <a:br>
              <a:rPr lang="pl-PL" sz="3200" b="1" dirty="0" smtClean="0"/>
            </a:br>
            <a:r>
              <a:rPr lang="pl-PL" sz="3200" b="1" dirty="0" smtClean="0"/>
              <a:t>członkami redakcji tygodnika „Zaranie” </a:t>
            </a:r>
            <a:br>
              <a:rPr lang="pl-PL" sz="3200" b="1" dirty="0" smtClean="0"/>
            </a:br>
            <a:r>
              <a:rPr lang="pl-PL" sz="3200" b="1" dirty="0" smtClean="0"/>
              <a:t>przez rosyjskie władze zaborcze </a:t>
            </a:r>
            <a:br>
              <a:rPr lang="pl-PL" sz="3200" b="1" dirty="0" smtClean="0"/>
            </a:br>
            <a:r>
              <a:rPr lang="pl-PL" sz="3200" b="1" dirty="0" smtClean="0"/>
              <a:t>za działalność antycarską.</a:t>
            </a:r>
            <a:endParaRPr lang="pl-PL" sz="3200" b="1" dirty="0"/>
          </a:p>
        </p:txBody>
      </p:sp>
      <p:pic>
        <p:nvPicPr>
          <p:cNvPr id="7" name="Symbol zastępczy zawartości 6" descr="odznaka-pamiatkowa-polskiej-organizacji-wojskowej,18,mal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67163" y="663871"/>
            <a:ext cx="2392669" cy="2261073"/>
          </a:xfrm>
        </p:spPr>
      </p:pic>
      <p:sp>
        <p:nvSpPr>
          <p:cNvPr id="9" name="pole tekstowe 8"/>
          <p:cNvSpPr txBox="1"/>
          <p:nvPr/>
        </p:nvSpPr>
        <p:spPr>
          <a:xfrm>
            <a:off x="3744416" y="707212"/>
            <a:ext cx="46440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i="1" dirty="0" smtClean="0"/>
              <a:t>Irena Kosmowska rozpoczęła swoją działalność w 1914 roku </a:t>
            </a:r>
            <a:br>
              <a:rPr lang="pl-PL" sz="2400" i="1" dirty="0" smtClean="0"/>
            </a:br>
            <a:r>
              <a:rPr lang="pl-PL" sz="2400" i="1" dirty="0" smtClean="0"/>
              <a:t>w strukturach Polskiej Organizacji Wojskowej.</a:t>
            </a:r>
            <a:endParaRPr lang="pl-PL" sz="2400" i="1" dirty="0"/>
          </a:p>
        </p:txBody>
      </p:sp>
    </p:spTree>
  </p:cSld>
  <p:clrMapOvr>
    <a:masterClrMapping/>
  </p:clrMapOvr>
  <p:transition spd="med" advClick="0" advTm="10594">
    <p:pull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420888"/>
          </a:xfrm>
        </p:spPr>
        <p:txBody>
          <a:bodyPr>
            <a:noAutofit/>
          </a:bodyPr>
          <a:lstStyle/>
          <a:p>
            <a:r>
              <a:rPr lang="pl-PL" sz="3600" b="1" dirty="0" smtClean="0"/>
              <a:t>Dzięki wysiłkom i wsparciu rodziny </a:t>
            </a:r>
            <a:br>
              <a:rPr lang="pl-PL" sz="3600" b="1" dirty="0" smtClean="0"/>
            </a:br>
            <a:r>
              <a:rPr lang="pl-PL" sz="3600" b="1" dirty="0" smtClean="0"/>
              <a:t>została zwolniona za kaucją. </a:t>
            </a:r>
            <a:br>
              <a:rPr lang="pl-PL" sz="3600" b="1" dirty="0" smtClean="0"/>
            </a:br>
            <a:r>
              <a:rPr lang="pl-PL" sz="3600" b="1" dirty="0" smtClean="0"/>
              <a:t>W 1919 roku była posłanką </a:t>
            </a:r>
            <a:br>
              <a:rPr lang="pl-PL" sz="3600" b="1" dirty="0" smtClean="0"/>
            </a:br>
            <a:r>
              <a:rPr lang="pl-PL" sz="3600" b="1" dirty="0" smtClean="0"/>
              <a:t>Ziemi Lubelskiej do Sejmu.</a:t>
            </a:r>
            <a:endParaRPr lang="pl-PL" sz="3600" b="1" dirty="0"/>
          </a:p>
        </p:txBody>
      </p:sp>
      <p:pic>
        <p:nvPicPr>
          <p:cNvPr id="4" name="Symbol zastępczy zawartości 3" descr="PIC_1-A-57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88394" y="2420888"/>
            <a:ext cx="2979550" cy="4176464"/>
          </a:xfrm>
        </p:spPr>
      </p:pic>
      <p:sp>
        <p:nvSpPr>
          <p:cNvPr id="5" name="pole tekstowe 4"/>
          <p:cNvSpPr txBox="1"/>
          <p:nvPr/>
        </p:nvSpPr>
        <p:spPr>
          <a:xfrm>
            <a:off x="4427984" y="4191471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i="1" dirty="0" smtClean="0"/>
              <a:t>Irena Kosmowska jako posłanka.</a:t>
            </a:r>
            <a:endParaRPr lang="pl-PL" sz="2400" i="1" dirty="0"/>
          </a:p>
        </p:txBody>
      </p:sp>
    </p:spTree>
  </p:cSld>
  <p:clrMapOvr>
    <a:masterClrMapping/>
  </p:clrMapOvr>
  <p:transition spd="med" advClick="0" advTm="5547">
    <p:pull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204864"/>
          </a:xfrm>
        </p:spPr>
        <p:txBody>
          <a:bodyPr>
            <a:normAutofit/>
          </a:bodyPr>
          <a:lstStyle/>
          <a:p>
            <a:r>
              <a:rPr lang="pl-PL" sz="3200" b="1" dirty="0" smtClean="0"/>
              <a:t>14 września 1930 roku Irena Kosmowska </a:t>
            </a:r>
            <a:br>
              <a:rPr lang="pl-PL" sz="3200" b="1" dirty="0" smtClean="0"/>
            </a:br>
            <a:r>
              <a:rPr lang="pl-PL" sz="3200" b="1" dirty="0" smtClean="0"/>
              <a:t>została ponownie aresztowana. </a:t>
            </a:r>
            <a:br>
              <a:rPr lang="pl-PL" sz="3200" b="1" dirty="0" smtClean="0"/>
            </a:br>
            <a:r>
              <a:rPr lang="pl-PL" sz="3200" b="1" dirty="0" smtClean="0"/>
              <a:t>Skazano ją na sześć miesięcy więzienia </a:t>
            </a:r>
            <a:br>
              <a:rPr lang="pl-PL" sz="3200" b="1" dirty="0" smtClean="0"/>
            </a:br>
            <a:r>
              <a:rPr lang="pl-PL" sz="3200" b="1" dirty="0" smtClean="0"/>
              <a:t>za znieważenie władzy.</a:t>
            </a:r>
            <a:endParaRPr lang="pl-PL" sz="3200" b="1" dirty="0"/>
          </a:p>
        </p:txBody>
      </p:sp>
      <p:pic>
        <p:nvPicPr>
          <p:cNvPr id="4" name="Symbol zastępczy zawartości 3" descr="proces-brzesk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2204864"/>
            <a:ext cx="4464496" cy="3487887"/>
          </a:xfrm>
        </p:spPr>
      </p:pic>
      <p:sp>
        <p:nvSpPr>
          <p:cNvPr id="5" name="pole tekstowe 4"/>
          <p:cNvSpPr txBox="1"/>
          <p:nvPr/>
        </p:nvSpPr>
        <p:spPr>
          <a:xfrm>
            <a:off x="1403648" y="5991671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i="1" dirty="0" smtClean="0"/>
              <a:t>Ława oskarżonych w czasie procesu brzeskiego.</a:t>
            </a:r>
            <a:endParaRPr lang="pl-PL" sz="2400" i="1" dirty="0"/>
          </a:p>
        </p:txBody>
      </p:sp>
    </p:spTree>
  </p:cSld>
  <p:clrMapOvr>
    <a:masterClrMapping/>
  </p:clrMapOvr>
  <p:transition spd="med" advClick="0" advTm="10312">
    <p:pull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356992"/>
          </a:xfrm>
        </p:spPr>
        <p:txBody>
          <a:bodyPr>
            <a:normAutofit/>
          </a:bodyPr>
          <a:lstStyle/>
          <a:p>
            <a:r>
              <a:rPr lang="pl-PL" sz="3200" b="1" dirty="0" smtClean="0"/>
              <a:t>W latach 1930-1932 Irena Kosmowska </a:t>
            </a:r>
            <a:br>
              <a:rPr lang="pl-PL" sz="3200" b="1" dirty="0" smtClean="0"/>
            </a:br>
            <a:r>
              <a:rPr lang="pl-PL" sz="3200" b="1" dirty="0" smtClean="0"/>
              <a:t>straciła swoich bliskich. </a:t>
            </a:r>
            <a:br>
              <a:rPr lang="pl-PL" sz="3200" b="1" dirty="0" smtClean="0"/>
            </a:br>
            <a:r>
              <a:rPr lang="pl-PL" sz="3200" b="1" dirty="0" smtClean="0"/>
              <a:t>Została zatrudniona w redakcji </a:t>
            </a:r>
            <a:br>
              <a:rPr lang="pl-PL" sz="3200" b="1" dirty="0" smtClean="0"/>
            </a:br>
            <a:r>
              <a:rPr lang="pl-PL" sz="3200" b="1" dirty="0" smtClean="0"/>
              <a:t>„Zielonego Sztandaru”, </a:t>
            </a:r>
            <a:br>
              <a:rPr lang="pl-PL" sz="3200" b="1" dirty="0" smtClean="0"/>
            </a:br>
            <a:r>
              <a:rPr lang="pl-PL" sz="3200" b="1" dirty="0" smtClean="0"/>
              <a:t>co pozwoliło jej się utrzymać </a:t>
            </a:r>
            <a:br>
              <a:rPr lang="pl-PL" sz="3200" b="1" dirty="0" smtClean="0"/>
            </a:br>
            <a:r>
              <a:rPr lang="pl-PL" sz="3200" b="1" dirty="0" smtClean="0"/>
              <a:t>w Warszawie.</a:t>
            </a:r>
            <a:endParaRPr lang="pl-PL" sz="3200" b="1" dirty="0"/>
          </a:p>
        </p:txBody>
      </p:sp>
      <p:pic>
        <p:nvPicPr>
          <p:cNvPr id="4" name="Symbol zastępczy zawartości 3" descr="baner_sztandar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3645024"/>
            <a:ext cx="5554902" cy="2160240"/>
          </a:xfrm>
        </p:spPr>
      </p:pic>
      <p:sp>
        <p:nvSpPr>
          <p:cNvPr id="5" name="pole tekstowe 4"/>
          <p:cNvSpPr txBox="1"/>
          <p:nvPr/>
        </p:nvSpPr>
        <p:spPr>
          <a:xfrm>
            <a:off x="2555776" y="6063679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i="1" dirty="0" smtClean="0"/>
              <a:t>Logo „Zielonego Sztandaru”.</a:t>
            </a:r>
            <a:endParaRPr lang="pl-PL" sz="2400" i="1" dirty="0"/>
          </a:p>
        </p:txBody>
      </p:sp>
    </p:spTree>
  </p:cSld>
  <p:clrMapOvr>
    <a:masterClrMapping/>
  </p:clrMapOvr>
  <p:transition spd="med" advClick="0" advTm="10406"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000108"/>
            <a:ext cx="4283968" cy="4996646"/>
          </a:xfrm>
        </p:spPr>
        <p:txBody>
          <a:bodyPr>
            <a:noAutofit/>
          </a:bodyPr>
          <a:lstStyle/>
          <a:p>
            <a:pPr algn="ctr"/>
            <a:r>
              <a:rPr lang="pl-PL" sz="2400" i="1" dirty="0" smtClean="0"/>
              <a:t>„Urodziła się w grudniu </a:t>
            </a:r>
            <a:br>
              <a:rPr lang="pl-PL" sz="2400" i="1" dirty="0" smtClean="0"/>
            </a:br>
            <a:r>
              <a:rPr lang="pl-PL" sz="2400" i="1" dirty="0" smtClean="0"/>
              <a:t>przed samymi świętami.</a:t>
            </a:r>
            <a:br>
              <a:rPr lang="pl-PL" sz="2400" i="1" dirty="0" smtClean="0"/>
            </a:br>
            <a:r>
              <a:rPr lang="pl-PL" sz="2400" i="1" dirty="0" smtClean="0"/>
              <a:t>Niczym gwiazdka </a:t>
            </a:r>
            <a:br>
              <a:rPr lang="pl-PL" sz="2400" i="1" dirty="0" smtClean="0"/>
            </a:br>
            <a:r>
              <a:rPr lang="pl-PL" sz="2400" i="1" dirty="0" smtClean="0"/>
              <a:t>z nieba dla rodziców kochanych!”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3200" dirty="0"/>
              <a:t/>
            </a:r>
            <a:br>
              <a:rPr lang="pl-PL" sz="3200" dirty="0"/>
            </a:b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600" dirty="0" smtClean="0"/>
              <a:t>Irena Kosmowska</a:t>
            </a:r>
            <a:br>
              <a:rPr lang="pl-PL" sz="3600" dirty="0" smtClean="0"/>
            </a:br>
            <a:r>
              <a:rPr lang="pl-PL" sz="3600" dirty="0" smtClean="0"/>
              <a:t>urodziła się </a:t>
            </a:r>
            <a:br>
              <a:rPr lang="pl-PL" sz="3600" dirty="0" smtClean="0"/>
            </a:br>
            <a:r>
              <a:rPr lang="pl-PL" sz="3600" dirty="0" smtClean="0"/>
              <a:t>20 grudnia 1879 roku </a:t>
            </a:r>
            <a:br>
              <a:rPr lang="pl-PL" sz="3600" dirty="0" smtClean="0"/>
            </a:br>
            <a:r>
              <a:rPr lang="pl-PL" sz="3600" dirty="0" smtClean="0"/>
              <a:t>w Warszawie.</a:t>
            </a:r>
            <a:endParaRPr lang="pl-PL" sz="3600" dirty="0"/>
          </a:p>
        </p:txBody>
      </p:sp>
      <p:pic>
        <p:nvPicPr>
          <p:cNvPr id="5" name="Symbol zastępczy zawartości 4" descr="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43504" y="1421136"/>
            <a:ext cx="2643206" cy="3304008"/>
          </a:xfrm>
        </p:spPr>
      </p:pic>
      <p:sp>
        <p:nvSpPr>
          <p:cNvPr id="7" name="pole tekstowe 6"/>
          <p:cNvSpPr txBox="1"/>
          <p:nvPr/>
        </p:nvSpPr>
        <p:spPr>
          <a:xfrm>
            <a:off x="4714876" y="5199583"/>
            <a:ext cx="357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i="1" dirty="0" smtClean="0"/>
              <a:t>Irenka w wieku dziecięcym.</a:t>
            </a:r>
            <a:endParaRPr lang="pl-PL" sz="2400" i="1" dirty="0"/>
          </a:p>
        </p:txBody>
      </p:sp>
    </p:spTree>
  </p:cSld>
  <p:clrMapOvr>
    <a:masterClrMapping/>
  </p:clrMapOvr>
  <p:transition spd="med" advClick="0" advTm="10484">
    <p:pull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492896"/>
          </a:xfrm>
        </p:spPr>
        <p:txBody>
          <a:bodyPr>
            <a:normAutofit/>
          </a:bodyPr>
          <a:lstStyle/>
          <a:p>
            <a:r>
              <a:rPr lang="pl-PL" sz="3600" b="1" dirty="0" smtClean="0"/>
              <a:t>W nocy z 18 na 19 sierpnia 1942 roku </a:t>
            </a:r>
            <a:br>
              <a:rPr lang="pl-PL" sz="3600" b="1" dirty="0" smtClean="0"/>
            </a:br>
            <a:r>
              <a:rPr lang="pl-PL" sz="3600" b="1" dirty="0" smtClean="0"/>
              <a:t>Irena Kosmowska została aresztowana </a:t>
            </a:r>
            <a:br>
              <a:rPr lang="pl-PL" sz="3600" b="1" dirty="0" smtClean="0"/>
            </a:br>
            <a:r>
              <a:rPr lang="pl-PL" sz="3600" b="1" dirty="0" smtClean="0"/>
              <a:t>przez hitlerowców i przewieziona </a:t>
            </a:r>
            <a:br>
              <a:rPr lang="pl-PL" sz="3600" b="1" dirty="0" smtClean="0"/>
            </a:br>
            <a:r>
              <a:rPr lang="pl-PL" sz="3600" b="1" dirty="0" smtClean="0"/>
              <a:t>do warszawskiego więzienia na Pawiaku.</a:t>
            </a:r>
            <a:endParaRPr lang="pl-PL" sz="3600" b="1" dirty="0"/>
          </a:p>
        </p:txBody>
      </p:sp>
      <p:pic>
        <p:nvPicPr>
          <p:cNvPr id="4" name="Symbol zastępczy zawartości 3" descr="img17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2420888"/>
            <a:ext cx="3349405" cy="4437112"/>
          </a:xfrm>
        </p:spPr>
      </p:pic>
      <p:sp>
        <p:nvSpPr>
          <p:cNvPr id="5" name="pole tekstowe 4"/>
          <p:cNvSpPr txBox="1"/>
          <p:nvPr/>
        </p:nvSpPr>
        <p:spPr>
          <a:xfrm>
            <a:off x="4788024" y="3789040"/>
            <a:ext cx="43559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i="1" dirty="0" smtClean="0"/>
              <a:t>Irena Kosmowska na terenie Szkoły Spółdzielczej w Bychowie w 1942 roku (przed samym aresztowaniem).</a:t>
            </a:r>
            <a:endParaRPr lang="pl-PL" sz="2400" i="1" dirty="0"/>
          </a:p>
        </p:txBody>
      </p:sp>
    </p:spTree>
  </p:cSld>
  <p:clrMapOvr>
    <a:masterClrMapping/>
  </p:clrMapOvr>
  <p:transition spd="med" advClick="0" advTm="10250">
    <p:pull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140968"/>
          </a:xfrm>
        </p:spPr>
        <p:txBody>
          <a:bodyPr>
            <a:normAutofit/>
          </a:bodyPr>
          <a:lstStyle/>
          <a:p>
            <a:r>
              <a:rPr lang="pl-PL" sz="3600" b="1" dirty="0" smtClean="0"/>
              <a:t>Irena Kosmowska była więziona </a:t>
            </a:r>
            <a:br>
              <a:rPr lang="pl-PL" sz="3600" b="1" dirty="0" smtClean="0"/>
            </a:br>
            <a:r>
              <a:rPr lang="pl-PL" sz="3600" b="1" dirty="0" smtClean="0"/>
              <a:t>przez Niemców do końca wojny. </a:t>
            </a:r>
            <a:br>
              <a:rPr lang="pl-PL" sz="3600" b="1" dirty="0" smtClean="0"/>
            </a:br>
            <a:r>
              <a:rPr lang="pl-PL" sz="3600" b="1" dirty="0" smtClean="0"/>
              <a:t>21 sierpnia 1945 roku zmarła </a:t>
            </a:r>
            <a:br>
              <a:rPr lang="pl-PL" sz="3600" b="1" dirty="0" smtClean="0"/>
            </a:br>
            <a:r>
              <a:rPr lang="pl-PL" sz="3600" b="1" dirty="0" smtClean="0"/>
              <a:t>ciężko chora i wycieńczona </a:t>
            </a:r>
            <a:br>
              <a:rPr lang="pl-PL" sz="3600" b="1" dirty="0" smtClean="0"/>
            </a:br>
            <a:r>
              <a:rPr lang="pl-PL" sz="3600" b="1" dirty="0" smtClean="0"/>
              <a:t>w berlińskim szpitalu w dzielnicy Buch.</a:t>
            </a:r>
            <a:endParaRPr lang="pl-PL" sz="3600" b="1" dirty="0"/>
          </a:p>
        </p:txBody>
      </p:sp>
      <p:pic>
        <p:nvPicPr>
          <p:cNvPr id="4" name="Symbol zastępczy zawartości 3" descr="p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3212976"/>
            <a:ext cx="4464496" cy="2983004"/>
          </a:xfrm>
        </p:spPr>
      </p:pic>
      <p:sp>
        <p:nvSpPr>
          <p:cNvPr id="5" name="pole tekstowe 4"/>
          <p:cNvSpPr txBox="1"/>
          <p:nvPr/>
        </p:nvSpPr>
        <p:spPr>
          <a:xfrm>
            <a:off x="5580112" y="4479503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i="1" dirty="0" smtClean="0"/>
              <a:t>Pogrzeb Ireny Kosmowskiej.</a:t>
            </a:r>
            <a:endParaRPr lang="pl-PL" sz="2400" i="1" dirty="0"/>
          </a:p>
        </p:txBody>
      </p:sp>
    </p:spTree>
  </p:cSld>
  <p:clrMapOvr>
    <a:masterClrMapping/>
  </p:clrMapOvr>
  <p:transition spd="med" advClick="0" advTm="10281">
    <p:pull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88840"/>
          </a:xfrm>
        </p:spPr>
        <p:txBody>
          <a:bodyPr>
            <a:noAutofit/>
          </a:bodyPr>
          <a:lstStyle/>
          <a:p>
            <a:r>
              <a:rPr lang="pl-PL" sz="3600" b="1" dirty="0" smtClean="0"/>
              <a:t>W 1961 roku specjalnym samolotem przewieziono z Berlina do Warszawy </a:t>
            </a:r>
            <a:br>
              <a:rPr lang="pl-PL" sz="3600" b="1" dirty="0" smtClean="0"/>
            </a:br>
            <a:r>
              <a:rPr lang="pl-PL" sz="3600" b="1" dirty="0" smtClean="0"/>
              <a:t>prochy Ireny Kosmowskiej.</a:t>
            </a:r>
            <a:endParaRPr lang="pl-PL" sz="3600" b="1" dirty="0"/>
          </a:p>
        </p:txBody>
      </p:sp>
      <p:pic>
        <p:nvPicPr>
          <p:cNvPr id="4" name="Symbol zastępczy zawartości 3" descr="Kopia img17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06097" y="2060848"/>
            <a:ext cx="4842167" cy="3328525"/>
          </a:xfrm>
        </p:spPr>
      </p:pic>
      <p:sp>
        <p:nvSpPr>
          <p:cNvPr id="5" name="pole tekstowe 4"/>
          <p:cNvSpPr txBox="1"/>
          <p:nvPr/>
        </p:nvSpPr>
        <p:spPr>
          <a:xfrm>
            <a:off x="0" y="5694347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i="1" dirty="0" smtClean="0"/>
              <a:t>Aleksander Zawadzki dekoruje sprowadzoną do Polski </a:t>
            </a:r>
            <a:br>
              <a:rPr lang="pl-PL" sz="2400" i="1" dirty="0" smtClean="0"/>
            </a:br>
            <a:r>
              <a:rPr lang="pl-PL" sz="2400" i="1" dirty="0" smtClean="0"/>
              <a:t>trumnę ze zwłokami Ireny Kosmowskiej Krzyżem Grunwaldu I Klasy.</a:t>
            </a:r>
            <a:endParaRPr lang="pl-PL" sz="2400" i="1" dirty="0"/>
          </a:p>
        </p:txBody>
      </p:sp>
    </p:spTree>
  </p:cSld>
  <p:clrMapOvr>
    <a:masterClrMapping/>
  </p:clrMapOvr>
  <p:transition spd="med" advClick="0" advTm="10141">
    <p:pull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068960"/>
          </a:xfrm>
        </p:spPr>
        <p:txBody>
          <a:bodyPr>
            <a:normAutofit/>
          </a:bodyPr>
          <a:lstStyle/>
          <a:p>
            <a:r>
              <a:rPr lang="pl-PL" sz="3600" b="1" dirty="0" smtClean="0"/>
              <a:t>21 stycznia 1961 roku </a:t>
            </a:r>
            <a:br>
              <a:rPr lang="pl-PL" sz="3600" b="1" dirty="0" smtClean="0"/>
            </a:br>
            <a:r>
              <a:rPr lang="pl-PL" sz="3600" b="1" dirty="0" smtClean="0"/>
              <a:t>odbyły się uroczystości pogrzebowe. </a:t>
            </a:r>
            <a:br>
              <a:rPr lang="pl-PL" sz="3600" b="1" dirty="0" smtClean="0"/>
            </a:br>
            <a:r>
              <a:rPr lang="pl-PL" sz="3600" b="1" dirty="0" smtClean="0"/>
              <a:t>Irena Kosmowska została pochowana </a:t>
            </a:r>
            <a:br>
              <a:rPr lang="pl-PL" sz="3600" b="1" dirty="0" smtClean="0"/>
            </a:br>
            <a:r>
              <a:rPr lang="pl-PL" sz="3600" b="1" dirty="0" smtClean="0"/>
              <a:t>w Alei Zasłużonych na Cmentarzu Wojskowym na Powązkach.</a:t>
            </a:r>
            <a:endParaRPr lang="pl-PL" sz="4000" b="1" dirty="0"/>
          </a:p>
        </p:txBody>
      </p:sp>
      <p:pic>
        <p:nvPicPr>
          <p:cNvPr id="4" name="Symbol zastępczy zawartości 3" descr="img17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5877" y="3140968"/>
            <a:ext cx="4442227" cy="3028588"/>
          </a:xfrm>
        </p:spPr>
      </p:pic>
      <p:sp>
        <p:nvSpPr>
          <p:cNvPr id="5" name="pole tekstowe 4"/>
          <p:cNvSpPr txBox="1"/>
          <p:nvPr/>
        </p:nvSpPr>
        <p:spPr>
          <a:xfrm>
            <a:off x="5868144" y="4149080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i="1" dirty="0" smtClean="0"/>
              <a:t>Płyta nagrobkowa </a:t>
            </a:r>
            <a:br>
              <a:rPr lang="pl-PL" sz="2400" i="1" dirty="0" smtClean="0"/>
            </a:br>
            <a:r>
              <a:rPr lang="pl-PL" sz="2400" i="1" dirty="0" smtClean="0"/>
              <a:t>na cmentarzu w Buch </a:t>
            </a:r>
            <a:br>
              <a:rPr lang="pl-PL" sz="2400" i="1" dirty="0" smtClean="0"/>
            </a:br>
            <a:r>
              <a:rPr lang="pl-PL" sz="2400" i="1" dirty="0" smtClean="0"/>
              <a:t>pod Berlinem.</a:t>
            </a:r>
            <a:endParaRPr lang="pl-PL" sz="2400" i="1" dirty="0"/>
          </a:p>
        </p:txBody>
      </p:sp>
    </p:spTree>
  </p:cSld>
  <p:clrMapOvr>
    <a:masterClrMapping/>
  </p:clrMapOvr>
  <p:transition spd="med" advClick="0" advTm="10234">
    <p:pull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403648" y="3170957"/>
            <a:ext cx="1090464" cy="474067"/>
          </a:xfrm>
        </p:spPr>
        <p:txBody>
          <a:bodyPr/>
          <a:lstStyle/>
          <a:p>
            <a:r>
              <a:rPr lang="pl-PL" b="0" i="1" dirty="0" smtClean="0"/>
              <a:t>Medal</a:t>
            </a:r>
            <a:endParaRPr lang="pl-PL" b="0" i="1" dirty="0"/>
          </a:p>
        </p:txBody>
      </p:sp>
      <p:pic>
        <p:nvPicPr>
          <p:cNvPr id="7" name="Symbol zastępczy zawartości 6" descr="9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96607" y="302667"/>
            <a:ext cx="2579249" cy="2550269"/>
          </a:xfrm>
        </p:spPr>
      </p:pic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1" y="6339309"/>
            <a:ext cx="4499992" cy="474067"/>
          </a:xfrm>
        </p:spPr>
        <p:txBody>
          <a:bodyPr>
            <a:noAutofit/>
          </a:bodyPr>
          <a:lstStyle/>
          <a:p>
            <a:r>
              <a:rPr lang="pl-PL" b="0" i="1" dirty="0" smtClean="0"/>
              <a:t>Ulica Ireny Kosmowskiej w Lublinie</a:t>
            </a:r>
            <a:endParaRPr lang="pl-PL" b="0" i="1" dirty="0"/>
          </a:p>
        </p:txBody>
      </p:sp>
      <p:pic>
        <p:nvPicPr>
          <p:cNvPr id="8" name="Symbol zastępczy zawartości 7" descr="309762.3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323528" y="3789040"/>
            <a:ext cx="3456384" cy="2275453"/>
          </a:xfrm>
        </p:spPr>
      </p:pic>
      <p:sp>
        <p:nvSpPr>
          <p:cNvPr id="9" name="pole tekstowe 8"/>
          <p:cNvSpPr txBox="1"/>
          <p:nvPr/>
        </p:nvSpPr>
        <p:spPr>
          <a:xfrm>
            <a:off x="4355976" y="0"/>
            <a:ext cx="4788024" cy="7386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/>
              <a:t>Szkoły w Polsce, których patronką </a:t>
            </a:r>
            <a:br>
              <a:rPr lang="pl-PL" sz="2400" b="1" dirty="0" smtClean="0"/>
            </a:br>
            <a:r>
              <a:rPr lang="pl-PL" sz="2400" b="1" dirty="0" smtClean="0"/>
              <a:t>jest Irena Kosmowska :</a:t>
            </a:r>
          </a:p>
          <a:p>
            <a:endParaRPr lang="pl-PL" sz="900" dirty="0" smtClean="0"/>
          </a:p>
          <a:p>
            <a:pPr algn="ctr">
              <a:buFont typeface="Wingdings" pitchFamily="2" charset="2"/>
              <a:buChar char="Ø"/>
            </a:pPr>
            <a:r>
              <a:rPr lang="pl-PL" sz="2400" dirty="0" smtClean="0"/>
              <a:t> Zespół Szkół </a:t>
            </a:r>
            <a:br>
              <a:rPr lang="pl-PL" sz="2400" dirty="0" smtClean="0"/>
            </a:br>
            <a:r>
              <a:rPr lang="pl-PL" sz="2400" dirty="0" smtClean="0"/>
              <a:t>im. Ireny Kosmowskiej </a:t>
            </a:r>
            <a:br>
              <a:rPr lang="pl-PL" sz="2400" dirty="0" smtClean="0"/>
            </a:br>
            <a:r>
              <a:rPr lang="pl-PL" sz="2400" dirty="0" smtClean="0"/>
              <a:t>w Suszu, </a:t>
            </a:r>
          </a:p>
          <a:p>
            <a:pPr algn="ctr">
              <a:buFont typeface="Wingdings" pitchFamily="2" charset="2"/>
              <a:buChar char="Ø"/>
            </a:pPr>
            <a:r>
              <a:rPr lang="pl-PL" sz="2400" dirty="0" smtClean="0"/>
              <a:t>  Zespół Szkół </a:t>
            </a:r>
            <a:br>
              <a:rPr lang="pl-PL" sz="2400" dirty="0" smtClean="0"/>
            </a:br>
            <a:r>
              <a:rPr lang="pl-PL" sz="2400" dirty="0" smtClean="0"/>
              <a:t>Centrum Kształcenia Rolniczego </a:t>
            </a:r>
            <a:br>
              <a:rPr lang="pl-PL" sz="2400" dirty="0" smtClean="0"/>
            </a:br>
            <a:r>
              <a:rPr lang="pl-PL" sz="2400" dirty="0" smtClean="0"/>
              <a:t>im. Ireny Kosmowskiej </a:t>
            </a:r>
            <a:br>
              <a:rPr lang="pl-PL" sz="2400" dirty="0" smtClean="0"/>
            </a:br>
            <a:r>
              <a:rPr lang="pl-PL" sz="2400" dirty="0" smtClean="0"/>
              <a:t>w Korolówce-Osadzie,</a:t>
            </a:r>
          </a:p>
          <a:p>
            <a:pPr algn="ctr">
              <a:buFont typeface="Wingdings" pitchFamily="2" charset="2"/>
              <a:buChar char="Ø"/>
            </a:pPr>
            <a:r>
              <a:rPr lang="pl-PL" sz="2400" dirty="0" smtClean="0"/>
              <a:t> Szkoła Podstawowa nr 96 </a:t>
            </a:r>
            <a:br>
              <a:rPr lang="pl-PL" sz="2400" dirty="0" smtClean="0"/>
            </a:br>
            <a:r>
              <a:rPr lang="pl-PL" sz="2400" dirty="0" smtClean="0"/>
              <a:t>im. Ireny Kosmowskiej </a:t>
            </a:r>
            <a:br>
              <a:rPr lang="pl-PL" sz="2400" dirty="0" smtClean="0"/>
            </a:br>
            <a:r>
              <a:rPr lang="pl-PL" sz="2400" dirty="0" smtClean="0"/>
              <a:t>w Warszawie,</a:t>
            </a:r>
          </a:p>
          <a:p>
            <a:pPr algn="ctr">
              <a:buFont typeface="Wingdings" pitchFamily="2" charset="2"/>
              <a:buChar char="Ø"/>
            </a:pPr>
            <a:r>
              <a:rPr lang="pl-PL" sz="2400" dirty="0" smtClean="0"/>
              <a:t> Szkoła Podstawowa </a:t>
            </a:r>
            <a:br>
              <a:rPr lang="pl-PL" sz="2400" dirty="0" smtClean="0"/>
            </a:br>
            <a:r>
              <a:rPr lang="pl-PL" sz="2400" dirty="0" smtClean="0"/>
              <a:t>im. Ireny Kosmowskiej </a:t>
            </a:r>
            <a:br>
              <a:rPr lang="pl-PL" sz="2400" dirty="0" smtClean="0"/>
            </a:br>
            <a:r>
              <a:rPr lang="pl-PL" sz="2400" dirty="0" smtClean="0"/>
              <a:t>w Bieniowicach,</a:t>
            </a:r>
          </a:p>
          <a:p>
            <a:pPr algn="ctr">
              <a:buFont typeface="Wingdings" pitchFamily="2" charset="2"/>
              <a:buChar char="Ø"/>
            </a:pPr>
            <a:r>
              <a:rPr lang="pl-PL" sz="2400" dirty="0" smtClean="0"/>
              <a:t> Szkoła Podstawowa </a:t>
            </a:r>
            <a:br>
              <a:rPr lang="pl-PL" sz="2400" dirty="0" smtClean="0"/>
            </a:br>
            <a:r>
              <a:rPr lang="pl-PL" sz="2400" dirty="0" smtClean="0"/>
              <a:t>im. Ireny Kosmowskiej </a:t>
            </a:r>
            <a:br>
              <a:rPr lang="pl-PL" sz="2400" dirty="0" smtClean="0"/>
            </a:br>
            <a:r>
              <a:rPr lang="pl-PL" sz="2400" dirty="0" smtClean="0"/>
              <a:t>w Kaszewach Dwornych.</a:t>
            </a:r>
          </a:p>
          <a:p>
            <a:endParaRPr lang="pl-PL" dirty="0"/>
          </a:p>
        </p:txBody>
      </p:sp>
    </p:spTree>
  </p:cSld>
  <p:clrMapOvr>
    <a:masterClrMapping/>
  </p:clrMapOvr>
  <p:transition spd="med" advClick="0" advTm="20359">
    <p:pull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6660232" cy="1124744"/>
          </a:xfrm>
        </p:spPr>
        <p:txBody>
          <a:bodyPr>
            <a:normAutofit fontScale="90000"/>
          </a:bodyPr>
          <a:lstStyle/>
          <a:p>
            <a:r>
              <a:rPr lang="pl-PL" sz="3200" b="1" dirty="0" smtClean="0"/>
              <a:t>„Kto tu na ziemi nowe życie tworzy, </a:t>
            </a:r>
            <a:br>
              <a:rPr lang="pl-PL" sz="3200" b="1" dirty="0" smtClean="0"/>
            </a:br>
            <a:r>
              <a:rPr lang="pl-PL" sz="3200" b="1" dirty="0" smtClean="0"/>
              <a:t>Ten w sercach braci na wieki żyć będzie.”</a:t>
            </a:r>
            <a:endParaRPr lang="pl-PL" sz="3200" b="1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0" y="1052736"/>
            <a:ext cx="2483768" cy="432048"/>
          </a:xfrm>
        </p:spPr>
        <p:txBody>
          <a:bodyPr>
            <a:noAutofit/>
          </a:bodyPr>
          <a:lstStyle/>
          <a:p>
            <a:r>
              <a:rPr lang="pl-PL" b="0" i="1" dirty="0" smtClean="0"/>
              <a:t>Kajetan </a:t>
            </a:r>
            <a:r>
              <a:rPr lang="pl-PL" b="0" i="1" dirty="0" err="1" smtClean="0"/>
              <a:t>Sawczuk</a:t>
            </a:r>
            <a:endParaRPr lang="pl-PL" b="0" i="1" dirty="0"/>
          </a:p>
        </p:txBody>
      </p:sp>
      <p:pic>
        <p:nvPicPr>
          <p:cNvPr id="8" name="Symbol zastępczy zawartości 7" descr="img004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6660232" y="0"/>
            <a:ext cx="2483768" cy="3406310"/>
          </a:xfrm>
        </p:spPr>
      </p:pic>
      <p:sp>
        <p:nvSpPr>
          <p:cNvPr id="7" name="pole tekstowe 6"/>
          <p:cNvSpPr txBox="1"/>
          <p:nvPr/>
        </p:nvSpPr>
        <p:spPr>
          <a:xfrm>
            <a:off x="0" y="1828562"/>
            <a:ext cx="6660232" cy="16004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4400" b="1" dirty="0" smtClean="0"/>
              <a:t>Prezentację wykonała </a:t>
            </a:r>
            <a:br>
              <a:rPr lang="pl-PL" sz="4400" b="1" dirty="0" smtClean="0"/>
            </a:br>
            <a:r>
              <a:rPr lang="pl-PL" sz="5400" b="1" dirty="0" smtClean="0"/>
              <a:t>Julia Wasiak, klasa VI</a:t>
            </a:r>
            <a:endParaRPr lang="pl-PL" sz="5400" b="1" dirty="0"/>
          </a:p>
        </p:txBody>
      </p:sp>
      <p:sp>
        <p:nvSpPr>
          <p:cNvPr id="13" name="Minus 12"/>
          <p:cNvSpPr/>
          <p:nvPr/>
        </p:nvSpPr>
        <p:spPr>
          <a:xfrm>
            <a:off x="0" y="3717032"/>
            <a:ext cx="9144000" cy="288032"/>
          </a:xfrm>
          <a:prstGeom prst="mathMinus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ole tekstowe 14"/>
          <p:cNvSpPr txBox="1"/>
          <p:nvPr/>
        </p:nvSpPr>
        <p:spPr>
          <a:xfrm>
            <a:off x="0" y="4265220"/>
            <a:ext cx="91440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i="1" dirty="0" smtClean="0">
                <a:latin typeface="+mj-lt"/>
              </a:rPr>
              <a:t>W prezentacji wykorzystano informacje pochodzące</a:t>
            </a:r>
            <a:br>
              <a:rPr lang="pl-PL" sz="2400" b="1" i="1" dirty="0" smtClean="0">
                <a:latin typeface="+mj-lt"/>
              </a:rPr>
            </a:br>
            <a:r>
              <a:rPr lang="pl-PL" sz="2400" b="1" i="1" dirty="0" smtClean="0">
                <a:latin typeface="+mj-lt"/>
              </a:rPr>
              <a:t> z następujących stron internetowych :</a:t>
            </a:r>
          </a:p>
          <a:p>
            <a:pPr>
              <a:buFont typeface="Wingdings" pitchFamily="2" charset="2"/>
              <a:buChar char="Ø"/>
            </a:pPr>
            <a:r>
              <a:rPr lang="pl-PL" sz="2400" i="1" dirty="0" smtClean="0">
                <a:latin typeface="+mj-lt"/>
              </a:rPr>
              <a:t> http://sp96warszawa.edupage.org</a:t>
            </a:r>
          </a:p>
          <a:p>
            <a:pPr>
              <a:buFont typeface="Wingdings" pitchFamily="2" charset="2"/>
              <a:buChar char="Ø"/>
            </a:pPr>
            <a:r>
              <a:rPr lang="pl-PL" sz="2400" i="1" dirty="0" smtClean="0">
                <a:latin typeface="+mj-lt"/>
              </a:rPr>
              <a:t> http://zsr-korolowka.pl</a:t>
            </a:r>
          </a:p>
          <a:p>
            <a:pPr>
              <a:buFont typeface="Wingdings" pitchFamily="2" charset="2"/>
              <a:buChar char="Ø"/>
            </a:pPr>
            <a:r>
              <a:rPr lang="pl-PL" sz="2400" i="1" dirty="0" smtClean="0">
                <a:latin typeface="+mj-lt"/>
              </a:rPr>
              <a:t> http://zssusz.home.pl</a:t>
            </a:r>
          </a:p>
          <a:p>
            <a:pPr>
              <a:buFont typeface="Wingdings" pitchFamily="2" charset="2"/>
              <a:buChar char="Ø"/>
            </a:pPr>
            <a:r>
              <a:rPr lang="pl-PL" sz="2400" i="1" dirty="0" smtClean="0">
                <a:latin typeface="+mj-lt"/>
              </a:rPr>
              <a:t> http://pl.wikipedia.org</a:t>
            </a:r>
          </a:p>
          <a:p>
            <a:pPr>
              <a:buFont typeface="Wingdings" pitchFamily="2" charset="2"/>
              <a:buChar char="Ø"/>
            </a:pPr>
            <a:r>
              <a:rPr lang="pl-PL" sz="2400" i="1" dirty="0" smtClean="0">
                <a:latin typeface="+mj-lt"/>
              </a:rPr>
              <a:t> http://kobietynawsi.pl</a:t>
            </a:r>
            <a:endParaRPr lang="pl-PL" i="1" dirty="0" smtClean="0">
              <a:latin typeface="+mj-lt"/>
            </a:endParaRPr>
          </a:p>
          <a:p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5148064" y="5661248"/>
            <a:ext cx="3995936" cy="1196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i="1" dirty="0" smtClean="0"/>
              <a:t>Zdjęcia zamieszczone w slajdzie </a:t>
            </a:r>
            <a:br>
              <a:rPr lang="pl-PL" i="1" dirty="0" smtClean="0"/>
            </a:br>
            <a:r>
              <a:rPr lang="pl-PL" i="1" dirty="0" smtClean="0"/>
              <a:t>pochodzą z książki </a:t>
            </a:r>
            <a:br>
              <a:rPr lang="pl-PL" i="1" dirty="0" smtClean="0"/>
            </a:br>
            <a:r>
              <a:rPr lang="pl-PL" i="1" dirty="0" smtClean="0"/>
              <a:t>pt. ” Opowieść o Irenie Kosmowskiej” </a:t>
            </a:r>
            <a:br>
              <a:rPr lang="pl-PL" i="1" dirty="0" smtClean="0"/>
            </a:br>
            <a:r>
              <a:rPr lang="pl-PL" i="1" dirty="0" smtClean="0"/>
              <a:t>Ireny Kopytkowskiej.</a:t>
            </a:r>
            <a:endParaRPr lang="pl-PL" sz="2000" i="1" dirty="0"/>
          </a:p>
        </p:txBody>
      </p:sp>
    </p:spTree>
  </p:cSld>
  <p:clrMapOvr>
    <a:masterClrMapping/>
  </p:clrMapOvr>
  <p:transition spd="med" advClick="0" advTm="20532"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857496"/>
          </a:xfrm>
        </p:spPr>
        <p:txBody>
          <a:bodyPr>
            <a:normAutofit/>
          </a:bodyPr>
          <a:lstStyle/>
          <a:p>
            <a:r>
              <a:rPr lang="pl-PL" sz="3600" b="1" dirty="0" smtClean="0"/>
              <a:t>Jej ojciec, Wiktoryn Kosmowski </a:t>
            </a:r>
            <a:br>
              <a:rPr lang="pl-PL" sz="3600" b="1" dirty="0" smtClean="0"/>
            </a:br>
            <a:r>
              <a:rPr lang="pl-PL" sz="3600" b="1" dirty="0" smtClean="0"/>
              <a:t>był lekarzem. </a:t>
            </a:r>
            <a:br>
              <a:rPr lang="pl-PL" sz="3600" b="1" dirty="0" smtClean="0"/>
            </a:br>
            <a:r>
              <a:rPr lang="pl-PL" sz="3600" b="1" dirty="0" smtClean="0"/>
              <a:t>Matka Irena z domu Kozłowska, </a:t>
            </a:r>
            <a:br>
              <a:rPr lang="pl-PL" sz="3600" b="1" dirty="0" smtClean="0"/>
            </a:br>
            <a:r>
              <a:rPr lang="pl-PL" sz="3600" b="1" dirty="0" smtClean="0"/>
              <a:t>pochodziła z rodziny ziemiańskiej.</a:t>
            </a:r>
            <a:endParaRPr lang="pl-PL" sz="3600" b="1" dirty="0"/>
          </a:p>
        </p:txBody>
      </p:sp>
      <p:pic>
        <p:nvPicPr>
          <p:cNvPr id="4" name="Symbol zastępczy zawartości 3" descr="rodzice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28794" y="2857496"/>
            <a:ext cx="5286412" cy="3653544"/>
          </a:xfrm>
        </p:spPr>
      </p:pic>
    </p:spTree>
  </p:cSld>
  <p:clrMapOvr>
    <a:masterClrMapping/>
  </p:clrMapOvr>
  <p:transition spd="med" advClick="0" advTm="5203"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786058"/>
          </a:xfrm>
        </p:spPr>
        <p:txBody>
          <a:bodyPr>
            <a:normAutofit/>
          </a:bodyPr>
          <a:lstStyle/>
          <a:p>
            <a:r>
              <a:rPr lang="pl-PL" sz="3600" b="1" dirty="0" smtClean="0"/>
              <a:t>Irena Kosmowska uczyła się najpierw w domu, </a:t>
            </a:r>
            <a:br>
              <a:rPr lang="pl-PL" sz="3600" b="1" dirty="0" smtClean="0"/>
            </a:br>
            <a:r>
              <a:rPr lang="pl-PL" sz="3600" b="1" dirty="0" smtClean="0"/>
              <a:t>później w szkole prywatnej w Warszawie, </a:t>
            </a:r>
            <a:br>
              <a:rPr lang="pl-PL" sz="3600" b="1" dirty="0" smtClean="0"/>
            </a:br>
            <a:r>
              <a:rPr lang="pl-PL" sz="3600" b="1" dirty="0" smtClean="0"/>
              <a:t>następnie w Szkole Gospodarczej w Kuźnicach </a:t>
            </a:r>
            <a:br>
              <a:rPr lang="pl-PL" sz="3600" b="1" dirty="0" smtClean="0"/>
            </a:br>
            <a:r>
              <a:rPr lang="pl-PL" sz="3600" b="1" dirty="0" smtClean="0"/>
              <a:t>pod Zakopanem.</a:t>
            </a:r>
            <a:endParaRPr lang="pl-PL" sz="3600" b="1" dirty="0"/>
          </a:p>
        </p:txBody>
      </p:sp>
      <p:pic>
        <p:nvPicPr>
          <p:cNvPr id="4" name="Symbol zastępczy zawartości 3" descr="Zak_Arch_W_Kuznicach_W_glebi_bud_starej_hamern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13108" y="3000372"/>
            <a:ext cx="4916346" cy="3500438"/>
          </a:xfrm>
        </p:spPr>
      </p:pic>
    </p:spTree>
  </p:cSld>
  <p:clrMapOvr>
    <a:masterClrMapping/>
  </p:clrMapOvr>
  <p:transition spd="med" advClick="0" advTm="10031"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214554"/>
          </a:xfrm>
        </p:spPr>
        <p:txBody>
          <a:bodyPr>
            <a:normAutofit/>
          </a:bodyPr>
          <a:lstStyle/>
          <a:p>
            <a:r>
              <a:rPr lang="pl-PL" sz="3600" b="1" dirty="0" smtClean="0"/>
              <a:t>Wpływ na poglądy Ireny Kosmowskiej </a:t>
            </a:r>
            <a:br>
              <a:rPr lang="pl-PL" sz="3600" b="1" dirty="0" smtClean="0"/>
            </a:br>
            <a:r>
              <a:rPr lang="pl-PL" sz="3600" b="1" dirty="0" smtClean="0"/>
              <a:t>miała Maria Wysłouchowa – </a:t>
            </a:r>
            <a:br>
              <a:rPr lang="pl-PL" sz="3600" b="1" dirty="0" smtClean="0"/>
            </a:br>
            <a:r>
              <a:rPr lang="pl-PL" sz="3600" b="1" dirty="0" smtClean="0"/>
              <a:t>wybitna działaczka ruchu ludowego.</a:t>
            </a:r>
            <a:endParaRPr lang="pl-PL" sz="3600" b="1" dirty="0"/>
          </a:p>
        </p:txBody>
      </p:sp>
      <p:pic>
        <p:nvPicPr>
          <p:cNvPr id="4" name="Symbol zastępczy zawartości 3" descr="imagesCA35DVM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6" y="2357430"/>
            <a:ext cx="3286148" cy="4169300"/>
          </a:xfrm>
        </p:spPr>
      </p:pic>
      <p:sp>
        <p:nvSpPr>
          <p:cNvPr id="5" name="pole tekstowe 4"/>
          <p:cNvSpPr txBox="1"/>
          <p:nvPr/>
        </p:nvSpPr>
        <p:spPr>
          <a:xfrm>
            <a:off x="6156176" y="4149080"/>
            <a:ext cx="2987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i="1" dirty="0" smtClean="0"/>
              <a:t>Maria Wysłouchowa</a:t>
            </a:r>
            <a:endParaRPr lang="pl-PL" sz="2400" i="1" dirty="0"/>
          </a:p>
        </p:txBody>
      </p:sp>
    </p:spTree>
  </p:cSld>
  <p:clrMapOvr>
    <a:masterClrMapping/>
  </p:clrMapOvr>
  <p:transition spd="med" advClick="0" advTm="5171"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43050"/>
          </a:xfrm>
        </p:spPr>
        <p:txBody>
          <a:bodyPr>
            <a:noAutofit/>
          </a:bodyPr>
          <a:lstStyle/>
          <a:p>
            <a:r>
              <a:rPr lang="pl-PL" sz="3200" b="1" dirty="0" smtClean="0"/>
              <a:t>W latach 1905-1909 studiowała historię i literaturę  </a:t>
            </a:r>
            <a:br>
              <a:rPr lang="pl-PL" sz="3200" b="1" dirty="0" smtClean="0"/>
            </a:br>
            <a:r>
              <a:rPr lang="pl-PL" sz="3200" b="1" dirty="0" smtClean="0"/>
              <a:t>na Uniwersytecie Jana Kazimierza we Lwowie.</a:t>
            </a:r>
            <a:endParaRPr lang="pl-PL" sz="3200" b="1" dirty="0"/>
          </a:p>
        </p:txBody>
      </p:sp>
      <p:pic>
        <p:nvPicPr>
          <p:cNvPr id="4" name="Symbol zastępczy zawartości 3" descr="img1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480" y="1714488"/>
            <a:ext cx="5410224" cy="3433411"/>
          </a:xfrm>
        </p:spPr>
      </p:pic>
      <p:sp>
        <p:nvSpPr>
          <p:cNvPr id="6" name="pole tekstowe 5"/>
          <p:cNvSpPr txBox="1"/>
          <p:nvPr/>
        </p:nvSpPr>
        <p:spPr>
          <a:xfrm>
            <a:off x="285720" y="5429264"/>
            <a:ext cx="8501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i="1" dirty="0" smtClean="0"/>
              <a:t>Irena Kosmowska (w białej sukni) na wystawie rolniczej we Lwowie.</a:t>
            </a:r>
            <a:endParaRPr lang="pl-PL" sz="2400" i="1" dirty="0"/>
          </a:p>
        </p:txBody>
      </p:sp>
    </p:spTree>
  </p:cSld>
  <p:clrMapOvr>
    <a:masterClrMapping/>
  </p:clrMapOvr>
  <p:transition spd="med" advClick="0" advTm="10563"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285992"/>
          </a:xfrm>
        </p:spPr>
        <p:txBody>
          <a:bodyPr>
            <a:normAutofit/>
          </a:bodyPr>
          <a:lstStyle/>
          <a:p>
            <a:r>
              <a:rPr lang="pl-PL" sz="3200" b="1" dirty="0" smtClean="0"/>
              <a:t>Irena Kosmowska pracowała jako nauczycielka, najpierw w szkole w Mirosławicach, </a:t>
            </a:r>
            <a:br>
              <a:rPr lang="pl-PL" sz="3200" b="1" dirty="0" smtClean="0"/>
            </a:br>
            <a:r>
              <a:rPr lang="pl-PL" sz="3200" b="1" dirty="0" smtClean="0"/>
              <a:t>a później w innych szkołach średnich. </a:t>
            </a:r>
            <a:endParaRPr lang="pl-PL" sz="3200" b="1" dirty="0"/>
          </a:p>
        </p:txBody>
      </p:sp>
      <p:sp>
        <p:nvSpPr>
          <p:cNvPr id="5" name="pole tekstowe 4"/>
          <p:cNvSpPr txBox="1"/>
          <p:nvPr/>
        </p:nvSpPr>
        <p:spPr>
          <a:xfrm>
            <a:off x="5823496" y="4005064"/>
            <a:ext cx="3429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i="1" dirty="0" smtClean="0"/>
              <a:t>Szkoła w Mirosławicach.</a:t>
            </a:r>
            <a:endParaRPr lang="pl-PL" dirty="0"/>
          </a:p>
        </p:txBody>
      </p:sp>
      <p:pic>
        <p:nvPicPr>
          <p:cNvPr id="7" name="Symbol zastępczy zawartości 6" descr="miroslawice_szkol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8072" y="2727671"/>
            <a:ext cx="4932040" cy="3077593"/>
          </a:xfrm>
        </p:spPr>
      </p:pic>
    </p:spTree>
  </p:cSld>
  <p:clrMapOvr>
    <a:masterClrMapping/>
  </p:clrMapOvr>
  <p:transition spd="med" advClick="0" advTm="5687"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</p:spPr>
        <p:txBody>
          <a:bodyPr>
            <a:noAutofit/>
          </a:bodyPr>
          <a:lstStyle/>
          <a:p>
            <a:r>
              <a:rPr lang="pl-PL" sz="3600" b="1" dirty="0" smtClean="0"/>
              <a:t>W latach 1908-1915 Irena Kosmowska </a:t>
            </a:r>
            <a:br>
              <a:rPr lang="pl-PL" sz="3600" b="1" dirty="0" smtClean="0"/>
            </a:br>
            <a:r>
              <a:rPr lang="pl-PL" sz="3600" b="1" dirty="0" smtClean="0"/>
              <a:t>współpracowała z tygodnikiem „Zaranie”. </a:t>
            </a:r>
            <a:endParaRPr lang="pl-PL" sz="3600" b="1" dirty="0"/>
          </a:p>
        </p:txBody>
      </p:sp>
      <p:pic>
        <p:nvPicPr>
          <p:cNvPr id="4" name="Symbol zastępczy zawartości 3" descr="img16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5513" y="2060848"/>
            <a:ext cx="3269231" cy="4474868"/>
          </a:xfrm>
        </p:spPr>
      </p:pic>
      <p:sp>
        <p:nvSpPr>
          <p:cNvPr id="5" name="pole tekstowe 4"/>
          <p:cNvSpPr txBox="1"/>
          <p:nvPr/>
        </p:nvSpPr>
        <p:spPr>
          <a:xfrm>
            <a:off x="4067944" y="3861048"/>
            <a:ext cx="4286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i="1" dirty="0" smtClean="0"/>
              <a:t>„Zaranie” z dnia 5 grudnia 1906r. </a:t>
            </a:r>
            <a:br>
              <a:rPr lang="pl-PL" sz="2400" i="1" dirty="0" smtClean="0"/>
            </a:br>
            <a:r>
              <a:rPr lang="pl-PL" sz="2400" i="1" dirty="0" smtClean="0"/>
              <a:t>Na pierwszej stronie artykuł </a:t>
            </a:r>
            <a:br>
              <a:rPr lang="pl-PL" sz="2400" i="1" dirty="0" smtClean="0"/>
            </a:br>
            <a:r>
              <a:rPr lang="pl-PL" sz="2400" i="1" dirty="0" smtClean="0"/>
              <a:t>pt. „Sami sobie”.</a:t>
            </a:r>
            <a:endParaRPr lang="pl-PL" sz="2400" i="1" dirty="0"/>
          </a:p>
        </p:txBody>
      </p:sp>
    </p:spTree>
  </p:cSld>
  <p:clrMapOvr>
    <a:masterClrMapping/>
  </p:clrMapOvr>
  <p:transition spd="med" advClick="0" advTm="10313"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500306"/>
          </a:xfrm>
        </p:spPr>
        <p:txBody>
          <a:bodyPr>
            <a:normAutofit/>
          </a:bodyPr>
          <a:lstStyle/>
          <a:p>
            <a:r>
              <a:rPr lang="pl-PL" sz="3600" b="1" dirty="0" smtClean="0"/>
              <a:t>W „Zaraniu” prowadziła dział </a:t>
            </a:r>
            <a:br>
              <a:rPr lang="pl-PL" sz="3600" b="1" dirty="0" smtClean="0"/>
            </a:br>
            <a:r>
              <a:rPr lang="pl-PL" sz="3600" b="1" dirty="0" smtClean="0"/>
              <a:t>kulturalno-oświatowy. </a:t>
            </a:r>
            <a:br>
              <a:rPr lang="pl-PL" sz="3600" b="1" dirty="0" smtClean="0"/>
            </a:br>
            <a:r>
              <a:rPr lang="pl-PL" sz="3600" b="1" dirty="0" smtClean="0"/>
              <a:t>Jednocześnie kierowała pracą </a:t>
            </a:r>
            <a:br>
              <a:rPr lang="pl-PL" sz="3600" b="1" dirty="0" smtClean="0"/>
            </a:br>
            <a:r>
              <a:rPr lang="pl-PL" sz="3600" b="1" dirty="0" smtClean="0"/>
              <a:t>sekretariatu redakcji.</a:t>
            </a:r>
            <a:endParaRPr lang="pl-PL" sz="3600" dirty="0"/>
          </a:p>
        </p:txBody>
      </p:sp>
      <p:pic>
        <p:nvPicPr>
          <p:cNvPr id="4" name="Symbol zastępczy zawartości 3" descr="img1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3108" y="2928934"/>
            <a:ext cx="4714908" cy="2874329"/>
          </a:xfrm>
        </p:spPr>
      </p:pic>
      <p:sp>
        <p:nvSpPr>
          <p:cNvPr id="5" name="pole tekstowe 4"/>
          <p:cNvSpPr txBox="1"/>
          <p:nvPr/>
        </p:nvSpPr>
        <p:spPr>
          <a:xfrm>
            <a:off x="142876" y="6110607"/>
            <a:ext cx="8858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i="1" dirty="0" smtClean="0"/>
              <a:t>„</a:t>
            </a:r>
            <a:r>
              <a:rPr lang="pl-PL" sz="2400" i="1" dirty="0" err="1" smtClean="0"/>
              <a:t>Siewba</a:t>
            </a:r>
            <a:r>
              <a:rPr lang="pl-PL" sz="2400" i="1" dirty="0" smtClean="0"/>
              <a:t>” – poprzedniczka „Zarania”. Czasopismo wydawane na wsi.</a:t>
            </a:r>
            <a:endParaRPr lang="pl-PL" sz="2400" i="1" dirty="0"/>
          </a:p>
        </p:txBody>
      </p:sp>
    </p:spTree>
  </p:cSld>
  <p:clrMapOvr>
    <a:masterClrMapping/>
  </p:clrMapOvr>
  <p:transition spd="med" advClick="0" advTm="10250">
    <p:pull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306</Words>
  <Application>Microsoft Office PowerPoint</Application>
  <PresentationFormat>Pokaz na ekranie (4:3)</PresentationFormat>
  <Paragraphs>63</Paragraphs>
  <Slides>25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26" baseType="lpstr">
      <vt:lpstr>Motyw pakietu Office</vt:lpstr>
      <vt:lpstr>Irena Kosmowska –  patronka Szkoły Podstawowej | w Kaszewach Dwornych</vt:lpstr>
      <vt:lpstr>„Urodziła się w grudniu  przed samymi świętami. Niczym gwiazdka  z nieba dla rodziców kochanych!”   Irena Kosmowska urodziła się  20 grudnia 1879 roku  w Warszawie.</vt:lpstr>
      <vt:lpstr>Jej ojciec, Wiktoryn Kosmowski  był lekarzem.  Matka Irena z domu Kozłowska,  pochodziła z rodziny ziemiańskiej.</vt:lpstr>
      <vt:lpstr>Irena Kosmowska uczyła się najpierw w domu,  później w szkole prywatnej w Warszawie,  następnie w Szkole Gospodarczej w Kuźnicach  pod Zakopanem.</vt:lpstr>
      <vt:lpstr>Wpływ na poglądy Ireny Kosmowskiej  miała Maria Wysłouchowa –  wybitna działaczka ruchu ludowego.</vt:lpstr>
      <vt:lpstr>W latach 1905-1909 studiowała historię i literaturę   na Uniwersytecie Jana Kazimierza we Lwowie.</vt:lpstr>
      <vt:lpstr>Irena Kosmowska pracowała jako nauczycielka, najpierw w szkole w Mirosławicach,  a później w innych szkołach średnich. </vt:lpstr>
      <vt:lpstr>W latach 1908-1915 Irena Kosmowska  współpracowała z tygodnikiem „Zaranie”. </vt:lpstr>
      <vt:lpstr>W „Zaraniu” prowadziła dział  kulturalno-oświatowy.  Jednocześnie kierowała pracą  sekretariatu redakcji.</vt:lpstr>
      <vt:lpstr>Irena Kosmowska współpracowała  z młodzieżą wiejską. Dzięki jej staraniom redagowali dodatki  do „Zarania” pt. „Młodzi idą”.</vt:lpstr>
      <vt:lpstr>Wydała 2 książki : „Kto to był Słowacki”  i „O Weselu Wyspiańskiego”.  Talent pisarski wysoko ocenili  Stefan Żeromski oraz Helena Radlińska.</vt:lpstr>
      <vt:lpstr>Irena Kosmowska miała duży wpływ na powstawanie Kółek Rolniczych.</vt:lpstr>
      <vt:lpstr>W 1913 roku otworzono w Krasieninie  pod Lublinem Szkołę Gospodarczą założoną przez Irenę Kosmowską. </vt:lpstr>
      <vt:lpstr>I. Kosmowska wykładała w szkole  w Krasieninie język polski i historię.</vt:lpstr>
      <vt:lpstr>Szkoła w Krasieninie  była dla Ireny Kosmowskiej jednym  z najcenniejszych dzieł jej życia.</vt:lpstr>
      <vt:lpstr>W maju 1915 roku Irena Kosmowska  została aresztowana wraz z innymi  członkami redakcji tygodnika „Zaranie”  przez rosyjskie władze zaborcze  za działalność antycarską.</vt:lpstr>
      <vt:lpstr>Dzięki wysiłkom i wsparciu rodziny  została zwolniona za kaucją.  W 1919 roku była posłanką  Ziemi Lubelskiej do Sejmu.</vt:lpstr>
      <vt:lpstr>14 września 1930 roku Irena Kosmowska  została ponownie aresztowana.  Skazano ją na sześć miesięcy więzienia  za znieważenie władzy.</vt:lpstr>
      <vt:lpstr>W latach 1930-1932 Irena Kosmowska  straciła swoich bliskich.  Została zatrudniona w redakcji  „Zielonego Sztandaru”,  co pozwoliło jej się utrzymać  w Warszawie.</vt:lpstr>
      <vt:lpstr>W nocy z 18 na 19 sierpnia 1942 roku  Irena Kosmowska została aresztowana  przez hitlerowców i przewieziona  do warszawskiego więzienia na Pawiaku.</vt:lpstr>
      <vt:lpstr>Irena Kosmowska była więziona  przez Niemców do końca wojny.  21 sierpnia 1945 roku zmarła  ciężko chora i wycieńczona  w berlińskim szpitalu w dzielnicy Buch.</vt:lpstr>
      <vt:lpstr>W 1961 roku specjalnym samolotem przewieziono z Berlina do Warszawy  prochy Ireny Kosmowskiej.</vt:lpstr>
      <vt:lpstr>21 stycznia 1961 roku  odbyły się uroczystości pogrzebowe.  Irena Kosmowska została pochowana  w Alei Zasłużonych na Cmentarzu Wojskowym na Powązkach.</vt:lpstr>
      <vt:lpstr>Slajd 24</vt:lpstr>
      <vt:lpstr>„Kto tu na ziemi nowe życie tworzy,  Ten w sercach braci na wieki żyć będzie.”</vt:lpstr>
    </vt:vector>
  </TitlesOfParts>
  <Company>Ministrerstwo Edukacji Narodowej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Irena Kosmowska –  patronka naszej szkoły</dc:title>
  <dc:creator>student005d</dc:creator>
  <cp:lastModifiedBy>GUS</cp:lastModifiedBy>
  <cp:revision>41</cp:revision>
  <dcterms:created xsi:type="dcterms:W3CDTF">2012-01-10T12:09:31Z</dcterms:created>
  <dcterms:modified xsi:type="dcterms:W3CDTF">2012-09-24T10:59:58Z</dcterms:modified>
</cp:coreProperties>
</file>